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3"/>
  </p:handoutMasterIdLst>
  <p:sldIdLst>
    <p:sldId id="278" r:id="rId2"/>
    <p:sldId id="370" r:id="rId3"/>
    <p:sldId id="373" r:id="rId4"/>
    <p:sldId id="374" r:id="rId5"/>
    <p:sldId id="375" r:id="rId6"/>
    <p:sldId id="391" r:id="rId7"/>
    <p:sldId id="377" r:id="rId8"/>
    <p:sldId id="392" r:id="rId9"/>
    <p:sldId id="379" r:id="rId10"/>
    <p:sldId id="380" r:id="rId11"/>
    <p:sldId id="381" r:id="rId12"/>
    <p:sldId id="382" r:id="rId13"/>
    <p:sldId id="393" r:id="rId14"/>
    <p:sldId id="389" r:id="rId15"/>
    <p:sldId id="384" r:id="rId16"/>
    <p:sldId id="385" r:id="rId17"/>
    <p:sldId id="394" r:id="rId18"/>
    <p:sldId id="386" r:id="rId19"/>
    <p:sldId id="390" r:id="rId20"/>
    <p:sldId id="388" r:id="rId21"/>
    <p:sldId id="353" r:id="rId22"/>
  </p:sldIdLst>
  <p:sldSz cx="9144000" cy="6858000" type="screen4x3"/>
  <p:notesSz cx="7077075" cy="93694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CC"/>
    <a:srgbClr val="FCAE96"/>
    <a:srgbClr val="00CC99"/>
    <a:srgbClr val="FFFFFF"/>
    <a:srgbClr val="FFCCFF"/>
    <a:srgbClr val="FFFF66"/>
    <a:srgbClr val="FFFF99"/>
    <a:srgbClr val="99FF99"/>
    <a:srgbClr val="FF33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926" autoAdjust="0"/>
    <p:restoredTop sz="94677" autoAdjust="0"/>
  </p:normalViewPr>
  <p:slideViewPr>
    <p:cSldViewPr>
      <p:cViewPr>
        <p:scale>
          <a:sx n="90" d="100"/>
          <a:sy n="90" d="100"/>
        </p:scale>
        <p:origin x="114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579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70098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70098"/>
          </a:xfrm>
          <a:prstGeom prst="rect">
            <a:avLst/>
          </a:prstGeom>
        </p:spPr>
        <p:txBody>
          <a:bodyPr vert="horz" lIns="93973" tIns="46986" rIns="93973" bIns="46986" rtlCol="0"/>
          <a:lstStyle>
            <a:lvl1pPr algn="r">
              <a:defRPr sz="1200"/>
            </a:lvl1pPr>
          </a:lstStyle>
          <a:p>
            <a:fld id="{4BDF4E57-1559-4AAF-82DE-E282F34934EC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328"/>
            <a:ext cx="3066733" cy="470097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9328"/>
            <a:ext cx="3066733" cy="470097"/>
          </a:xfrm>
          <a:prstGeom prst="rect">
            <a:avLst/>
          </a:prstGeom>
        </p:spPr>
        <p:txBody>
          <a:bodyPr vert="horz" lIns="93973" tIns="46986" rIns="93973" bIns="46986" rtlCol="0" anchor="b"/>
          <a:lstStyle>
            <a:lvl1pPr algn="r">
              <a:defRPr sz="1200"/>
            </a:lvl1pPr>
          </a:lstStyle>
          <a:p>
            <a:fld id="{AFDF9D49-F5C3-40F8-B440-0BC65BBAA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251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BE488F-1D61-48D6-9CAB-B204F71B684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AFD23-5F04-41F9-A5D0-C3B9FAF9B9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1A2A8-78E4-4B13-8D14-56E7B1BE6F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26341-B083-438D-82F4-9BB17EF933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6BCD2-D6D8-4CA0-8411-DDAF963A94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3429000"/>
            <a:ext cx="44958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429000"/>
            <a:ext cx="44958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A3D98-7806-4C1A-9D99-91422A4B85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F192F2-894A-492C-8ADB-BCDF4837D0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D293B-8CD5-449B-92BC-71FA642165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1B9BA-54D0-4BFC-94BA-4E80715470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79B7F-E872-4DC6-9FD8-89F08F5D20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854BFB-B2EB-4C81-924F-76D0B54351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CC"/>
            </a:gs>
            <a:gs pos="100000">
              <a:srgbClr val="0000CC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3429000"/>
            <a:ext cx="9144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88F4E230-1502-425B-99AE-49982C9CC4B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Arial" charset="0"/>
        </a:defRPr>
      </a:lvl9pPr>
    </p:titleStyle>
    <p:bodyStyle>
      <a:lvl1pPr algn="l" rtl="0" fontAlgn="base">
        <a:spcBef>
          <a:spcPct val="0"/>
        </a:spcBef>
        <a:spcAft>
          <a:spcPct val="0"/>
        </a:spcAft>
        <a:tabLst>
          <a:tab pos="171450" algn="l"/>
          <a:tab pos="361950" algn="l"/>
        </a:tabLst>
        <a:defRPr sz="28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tabLst>
          <a:tab pos="171450" algn="l"/>
          <a:tab pos="361950" algn="l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tabLst>
          <a:tab pos="171450" algn="l"/>
          <a:tab pos="361950" algn="l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tabLst>
          <a:tab pos="171450" algn="l"/>
          <a:tab pos="361950" algn="l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tabLst>
          <a:tab pos="171450" algn="l"/>
          <a:tab pos="361950" algn="l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tabLst>
          <a:tab pos="171450" algn="l"/>
          <a:tab pos="361950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tabLst>
          <a:tab pos="171450" algn="l"/>
          <a:tab pos="361950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tabLst>
          <a:tab pos="171450" algn="l"/>
          <a:tab pos="361950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tabLst>
          <a:tab pos="171450" algn="l"/>
          <a:tab pos="361950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8316416" y="6669360"/>
            <a:ext cx="250825" cy="73025"/>
          </a:xfrm>
          <a:prstGeom prst="rightArrow">
            <a:avLst>
              <a:gd name="adj1" fmla="val 50000"/>
              <a:gd name="adj2" fmla="val 858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70167"/>
            <a:ext cx="8496944" cy="1728192"/>
          </a:xfrm>
        </p:spPr>
        <p:txBody>
          <a:bodyPr/>
          <a:lstStyle/>
          <a:p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6. No </a:t>
            </a:r>
            <a:r>
              <a:rPr lang="en-US" sz="2400" dirty="0" err="1" smtClean="0">
                <a:solidFill>
                  <a:srgbClr val="FFFF00"/>
                </a:solidFill>
              </a:rPr>
              <a:t>estuvieron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contentos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en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sus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pecados</a:t>
            </a:r>
            <a:r>
              <a:rPr lang="en-US" sz="2400" dirty="0" smtClean="0"/>
              <a:t>, </a:t>
            </a:r>
            <a:r>
              <a:rPr lang="en-US" sz="2400" dirty="0" err="1" smtClean="0"/>
              <a:t>sino</a:t>
            </a:r>
            <a:r>
              <a:rPr lang="en-US" sz="2400" dirty="0" smtClean="0"/>
              <a:t> </a:t>
            </a:r>
            <a:r>
              <a:rPr lang="en-US" sz="2400" dirty="0" err="1" smtClean="0"/>
              <a:t>quisi-eron</a:t>
            </a:r>
            <a:r>
              <a:rPr lang="en-US" sz="2400" dirty="0" smtClean="0"/>
              <a:t> saber </a:t>
            </a:r>
            <a:r>
              <a:rPr lang="en-US" sz="2400" dirty="0" err="1" smtClean="0"/>
              <a:t>cómo</a:t>
            </a:r>
            <a:r>
              <a:rPr lang="en-US" sz="2400" dirty="0" smtClean="0"/>
              <a:t> </a:t>
            </a:r>
            <a:r>
              <a:rPr lang="en-US" sz="2400" dirty="0" err="1" smtClean="0"/>
              <a:t>remediar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condición</a:t>
            </a:r>
            <a:r>
              <a:rPr lang="en-US" sz="2400" dirty="0" smtClean="0"/>
              <a:t>.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eso</a:t>
            </a:r>
            <a:r>
              <a:rPr lang="en-US" sz="2400" dirty="0" smtClean="0"/>
              <a:t> </a:t>
            </a:r>
            <a:r>
              <a:rPr lang="en-US" sz="2400" dirty="0" err="1" smtClean="0"/>
              <a:t>pregun-tar</a:t>
            </a:r>
            <a:r>
              <a:rPr lang="en-US" sz="2400" i="1" dirty="0" err="1" smtClean="0"/>
              <a:t>on</a:t>
            </a:r>
            <a:r>
              <a:rPr lang="en-US" sz="2400" i="1" dirty="0" smtClean="0"/>
              <a:t>: ….</a:t>
            </a:r>
            <a:endParaRPr lang="en-US" sz="24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556792"/>
            <a:ext cx="8496944" cy="4752528"/>
          </a:xfrm>
        </p:spPr>
        <p:txBody>
          <a:bodyPr/>
          <a:lstStyle/>
          <a:p>
            <a:r>
              <a:rPr lang="en-US" sz="2400" dirty="0" smtClean="0"/>
              <a:t>	</a:t>
            </a:r>
            <a:r>
              <a:rPr lang="en-US" sz="2400" i="1" dirty="0" err="1"/>
              <a:t>Varones</a:t>
            </a:r>
            <a:r>
              <a:rPr lang="en-US" sz="2400" i="1" dirty="0"/>
              <a:t> </a:t>
            </a:r>
            <a:r>
              <a:rPr lang="en-US" sz="2400" i="1" dirty="0" err="1"/>
              <a:t>hermanos</a:t>
            </a:r>
            <a:r>
              <a:rPr lang="en-US" sz="2400" i="1" dirty="0"/>
              <a:t>, ¿</a:t>
            </a:r>
            <a:r>
              <a:rPr lang="en-US" sz="2400" i="1" dirty="0" err="1"/>
              <a:t>qué</a:t>
            </a:r>
            <a:r>
              <a:rPr lang="en-US" sz="2400" i="1" dirty="0"/>
              <a:t> </a:t>
            </a:r>
            <a:r>
              <a:rPr lang="en-US" sz="2400" i="1" dirty="0" err="1"/>
              <a:t>haremos</a:t>
            </a:r>
            <a:r>
              <a:rPr lang="en-US" sz="2400" i="1" dirty="0"/>
              <a:t>?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99FFCC"/>
                </a:solidFill>
              </a:rPr>
              <a:t>2:37</a:t>
            </a:r>
            <a:r>
              <a:rPr lang="en-US" sz="2400" dirty="0"/>
              <a:t>). No </a:t>
            </a:r>
            <a:r>
              <a:rPr lang="en-US" sz="2400" dirty="0" err="1" smtClean="0"/>
              <a:t>querían</a:t>
            </a:r>
            <a:r>
              <a:rPr lang="en-US" sz="2400" dirty="0" smtClean="0"/>
              <a:t> </a:t>
            </a:r>
            <a:r>
              <a:rPr lang="en-US" sz="2400" dirty="0" err="1"/>
              <a:t>quedarse</a:t>
            </a:r>
            <a:r>
              <a:rPr lang="en-US" sz="2400" dirty="0"/>
              <a:t> </a:t>
            </a:r>
            <a:r>
              <a:rPr lang="en-US" sz="2400" dirty="0" err="1"/>
              <a:t>condenados</a:t>
            </a:r>
            <a:r>
              <a:rPr lang="en-US" sz="2400" dirty="0"/>
              <a:t> </a:t>
            </a:r>
            <a:r>
              <a:rPr lang="en-US" sz="2400" dirty="0" err="1"/>
              <a:t>delante</a:t>
            </a:r>
            <a:r>
              <a:rPr lang="en-US" sz="2400" dirty="0"/>
              <a:t> de Dios; </a:t>
            </a:r>
            <a:r>
              <a:rPr lang="en-US" sz="2400" dirty="0" err="1" smtClean="0"/>
              <a:t>deseaban</a:t>
            </a:r>
            <a:r>
              <a:rPr lang="en-US" sz="2400" dirty="0" smtClean="0"/>
              <a:t> </a:t>
            </a:r>
            <a:r>
              <a:rPr lang="en-US" sz="2400" dirty="0" err="1"/>
              <a:t>estar</a:t>
            </a:r>
            <a:r>
              <a:rPr lang="en-US" sz="2400" dirty="0"/>
              <a:t> </a:t>
            </a:r>
            <a:r>
              <a:rPr lang="en-US" sz="2400" dirty="0" err="1" smtClean="0"/>
              <a:t>reconciliados</a:t>
            </a:r>
            <a:r>
              <a:rPr lang="en-US" sz="2400" dirty="0" smtClean="0"/>
              <a:t> </a:t>
            </a:r>
            <a:r>
              <a:rPr lang="en-US" sz="2400" dirty="0"/>
              <a:t>con Dios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¡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obvio</a:t>
            </a:r>
            <a:r>
              <a:rPr lang="en-US" sz="2400" dirty="0" smtClean="0"/>
              <a:t> que </a:t>
            </a:r>
            <a:r>
              <a:rPr lang="en-US" sz="2400" dirty="0" err="1" smtClean="0"/>
              <a:t>creyeron</a:t>
            </a:r>
            <a:r>
              <a:rPr lang="en-US" sz="2400" dirty="0" smtClean="0"/>
              <a:t> la </a:t>
            </a:r>
            <a:r>
              <a:rPr lang="en-US" sz="2400" dirty="0" err="1" smtClean="0"/>
              <a:t>predicación</a:t>
            </a:r>
            <a:r>
              <a:rPr lang="en-US" sz="2400" dirty="0" smtClean="0"/>
              <a:t> de Pedro!  Su </a:t>
            </a:r>
            <a:r>
              <a:rPr lang="en-US" sz="2400" dirty="0" err="1" smtClean="0"/>
              <a:t>pregunta</a:t>
            </a:r>
            <a:r>
              <a:rPr lang="en-US" sz="2400" dirty="0" smtClean="0"/>
              <a:t> lo </a:t>
            </a:r>
            <a:r>
              <a:rPr lang="en-US" sz="2400" dirty="0" err="1" smtClean="0"/>
              <a:t>demuestra</a:t>
            </a:r>
            <a:r>
              <a:rPr lang="en-US" sz="2400" dirty="0" smtClean="0"/>
              <a:t>. </a:t>
            </a:r>
            <a:r>
              <a:rPr lang="en-US" sz="2400" dirty="0" err="1" smtClean="0"/>
              <a:t>Ahora</a:t>
            </a:r>
            <a:r>
              <a:rPr lang="en-US" sz="2400" dirty="0" smtClean="0"/>
              <a:t> </a:t>
            </a:r>
            <a:r>
              <a:rPr lang="en-US" sz="2400" dirty="0" err="1" smtClean="0"/>
              <a:t>creían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Jesucristo</a:t>
            </a:r>
            <a:r>
              <a:rPr lang="en-US" sz="2400" dirty="0" smtClean="0"/>
              <a:t> </a:t>
            </a:r>
            <a:r>
              <a:rPr lang="en-US" sz="2400" dirty="0" err="1" smtClean="0"/>
              <a:t>como</a:t>
            </a:r>
            <a:r>
              <a:rPr lang="en-US" sz="2400" dirty="0" smtClean="0"/>
              <a:t> el </a:t>
            </a:r>
            <a:r>
              <a:rPr lang="en-US" sz="2400" dirty="0" err="1" smtClean="0"/>
              <a:t>Señor</a:t>
            </a:r>
            <a:r>
              <a:rPr lang="en-US" sz="2400" dirty="0" smtClean="0"/>
              <a:t> y Cristo. ¿No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así</a:t>
            </a:r>
            <a:r>
              <a:rPr lang="en-US" sz="2400" dirty="0" smtClean="0"/>
              <a:t>?</a:t>
            </a:r>
          </a:p>
          <a:p>
            <a:r>
              <a:rPr lang="en-US" sz="2400" dirty="0" smtClean="0">
                <a:solidFill>
                  <a:srgbClr val="FFFF00"/>
                </a:solidFill>
              </a:rPr>
              <a:t>	7. </a:t>
            </a:r>
            <a:r>
              <a:rPr lang="en-US" sz="2400" dirty="0" err="1" smtClean="0">
                <a:solidFill>
                  <a:srgbClr val="FFFF00"/>
                </a:solidFill>
              </a:rPr>
              <a:t>Estuvieron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dispuestos</a:t>
            </a:r>
            <a:r>
              <a:rPr lang="en-US" sz="2400" dirty="0" smtClean="0">
                <a:solidFill>
                  <a:srgbClr val="FFFF00"/>
                </a:solidFill>
              </a:rPr>
              <a:t> a </a:t>
            </a:r>
            <a:r>
              <a:rPr lang="en-US" sz="2400" dirty="0" err="1" smtClean="0">
                <a:solidFill>
                  <a:srgbClr val="FFFF00"/>
                </a:solidFill>
              </a:rPr>
              <a:t>hacer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cualquier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mandato</a:t>
            </a:r>
            <a:r>
              <a:rPr lang="en-US" sz="2400" dirty="0" smtClean="0">
                <a:solidFill>
                  <a:srgbClr val="FFFF00"/>
                </a:solidFill>
              </a:rPr>
              <a:t> que Pedro les </a:t>
            </a:r>
            <a:r>
              <a:rPr lang="en-US" sz="2400" dirty="0" err="1" smtClean="0">
                <a:solidFill>
                  <a:srgbClr val="FFFF00"/>
                </a:solidFill>
              </a:rPr>
              <a:t>diera</a:t>
            </a:r>
            <a:r>
              <a:rPr lang="en-US" sz="2400" dirty="0" smtClean="0">
                <a:solidFill>
                  <a:srgbClr val="FFFF00"/>
                </a:solidFill>
              </a:rPr>
              <a:t>. </a:t>
            </a:r>
            <a:r>
              <a:rPr lang="en-US" sz="2400" dirty="0" smtClean="0"/>
              <a:t>Hay </a:t>
            </a:r>
            <a:r>
              <a:rPr lang="en-US" sz="2400" dirty="0" err="1" smtClean="0"/>
              <a:t>nobleza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esta</a:t>
            </a:r>
            <a:r>
              <a:rPr lang="en-US" sz="2400" dirty="0" smtClean="0"/>
              <a:t> </a:t>
            </a:r>
            <a:r>
              <a:rPr lang="en-US" sz="2400" dirty="0" err="1" smtClean="0"/>
              <a:t>sencilla</a:t>
            </a:r>
            <a:r>
              <a:rPr lang="en-US" sz="2400" dirty="0" smtClean="0"/>
              <a:t> y </a:t>
            </a:r>
            <a:r>
              <a:rPr lang="en-US" sz="2400" dirty="0" err="1" smtClean="0"/>
              <a:t>humilde</a:t>
            </a:r>
            <a:r>
              <a:rPr lang="en-US" sz="2400" dirty="0" smtClean="0"/>
              <a:t> </a:t>
            </a:r>
            <a:r>
              <a:rPr lang="en-US" sz="2400" dirty="0" err="1" smtClean="0"/>
              <a:t>disposición</a:t>
            </a:r>
            <a:r>
              <a:rPr lang="en-US" sz="2400" dirty="0" smtClean="0"/>
              <a:t>. No se </a:t>
            </a:r>
            <a:r>
              <a:rPr lang="en-US" sz="2400" dirty="0" err="1" smtClean="0"/>
              <a:t>encuentra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mucha</a:t>
            </a:r>
            <a:r>
              <a:rPr lang="en-US" sz="2400" dirty="0" smtClean="0"/>
              <a:t> </a:t>
            </a:r>
            <a:r>
              <a:rPr lang="en-US" sz="2400" dirty="0" err="1" smtClean="0"/>
              <a:t>gente</a:t>
            </a:r>
            <a:r>
              <a:rPr lang="en-US" sz="2400" dirty="0" smtClean="0"/>
              <a:t> de hoy.</a:t>
            </a:r>
            <a:endParaRPr lang="en-US" sz="2400" dirty="0"/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Cuando</a:t>
            </a:r>
            <a:r>
              <a:rPr lang="en-US" sz="2400" dirty="0" smtClean="0"/>
              <a:t> Pedro </a:t>
            </a:r>
            <a:r>
              <a:rPr lang="en-US" sz="2400" dirty="0" err="1" smtClean="0"/>
              <a:t>respondió</a:t>
            </a:r>
            <a:r>
              <a:rPr lang="en-US" sz="2400" dirty="0" smtClean="0"/>
              <a:t> a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pregunta</a:t>
            </a:r>
            <a:r>
              <a:rPr lang="en-US" sz="2400" dirty="0" smtClean="0"/>
              <a:t> </a:t>
            </a:r>
            <a:r>
              <a:rPr lang="en-US" sz="2400" dirty="0" err="1" smtClean="0"/>
              <a:t>sobre</a:t>
            </a:r>
            <a:r>
              <a:rPr lang="en-US" sz="2400" dirty="0" smtClean="0"/>
              <a:t> 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hacer</a:t>
            </a:r>
            <a:r>
              <a:rPr lang="en-US" sz="2400" dirty="0" smtClean="0"/>
              <a:t> para </a:t>
            </a:r>
            <a:r>
              <a:rPr lang="en-US" sz="2400" dirty="0" err="1" smtClean="0"/>
              <a:t>hallar</a:t>
            </a:r>
            <a:r>
              <a:rPr lang="en-US" sz="2400" dirty="0" smtClean="0"/>
              <a:t> </a:t>
            </a:r>
            <a:r>
              <a:rPr lang="en-US" sz="2400" dirty="0" err="1" smtClean="0"/>
              <a:t>perdón</a:t>
            </a:r>
            <a:r>
              <a:rPr lang="en-US" sz="2400" dirty="0" smtClean="0"/>
              <a:t> de Dios, no </a:t>
            </a:r>
            <a:r>
              <a:rPr lang="en-US" sz="2400" dirty="0" err="1" smtClean="0"/>
              <a:t>discutieron</a:t>
            </a:r>
            <a:r>
              <a:rPr lang="en-US" sz="2400" dirty="0" smtClean="0"/>
              <a:t> con </a:t>
            </a:r>
            <a:r>
              <a:rPr lang="en-US" sz="2400" dirty="0" err="1" smtClean="0"/>
              <a:t>él</a:t>
            </a:r>
            <a:r>
              <a:rPr lang="en-US" sz="2400" dirty="0" smtClean="0"/>
              <a:t>, </a:t>
            </a:r>
            <a:r>
              <a:rPr lang="en-US" sz="2400" dirty="0" err="1" smtClean="0"/>
              <a:t>ni</a:t>
            </a:r>
            <a:r>
              <a:rPr lang="en-US" sz="2400" dirty="0" smtClean="0"/>
              <a:t> </a:t>
            </a:r>
            <a:r>
              <a:rPr lang="en-US" sz="2400" dirty="0" err="1" smtClean="0"/>
              <a:t>propusieron</a:t>
            </a:r>
            <a:r>
              <a:rPr lang="en-US" sz="2400" dirty="0" smtClean="0"/>
              <a:t> </a:t>
            </a:r>
            <a:r>
              <a:rPr lang="en-US" sz="2400" dirty="0" err="1" smtClean="0"/>
              <a:t>otra</a:t>
            </a:r>
            <a:r>
              <a:rPr lang="en-US" sz="2400" dirty="0" smtClean="0"/>
              <a:t> </a:t>
            </a:r>
            <a:r>
              <a:rPr lang="en-US" sz="2400" dirty="0" err="1" smtClean="0"/>
              <a:t>cosa</a:t>
            </a:r>
            <a:r>
              <a:rPr lang="en-US" sz="2400" dirty="0" smtClean="0"/>
              <a:t>.</a:t>
            </a:r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91130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96944" cy="1368152"/>
          </a:xfrm>
        </p:spPr>
        <p:txBody>
          <a:bodyPr/>
          <a:lstStyle/>
          <a:p>
            <a:r>
              <a:rPr lang="en-US" sz="2400" dirty="0"/>
              <a:t>	</a:t>
            </a:r>
            <a:r>
              <a:rPr lang="en-US" sz="2400" dirty="0" smtClean="0"/>
              <a:t>A </a:t>
            </a:r>
            <a:r>
              <a:rPr lang="en-US" sz="2400" dirty="0" err="1" smtClean="0"/>
              <a:t>estos</a:t>
            </a:r>
            <a:r>
              <a:rPr lang="en-US" sz="2400" dirty="0" smtClean="0"/>
              <a:t> </a:t>
            </a:r>
            <a:r>
              <a:rPr lang="en-US" sz="2400" dirty="0" err="1" smtClean="0"/>
              <a:t>creyentes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Jesús</a:t>
            </a:r>
            <a:r>
              <a:rPr lang="en-US" sz="2400" dirty="0" smtClean="0"/>
              <a:t> se les </a:t>
            </a:r>
            <a:r>
              <a:rPr lang="en-US" sz="2400" dirty="0" err="1" smtClean="0"/>
              <a:t>mandó</a:t>
            </a:r>
            <a:r>
              <a:rPr lang="en-US" sz="2400" dirty="0" smtClean="0"/>
              <a:t> </a:t>
            </a:r>
            <a:r>
              <a:rPr lang="en-US" sz="2400" dirty="0" err="1" smtClean="0"/>
              <a:t>arrepentirse</a:t>
            </a:r>
            <a:r>
              <a:rPr lang="en-US" sz="2400" dirty="0" smtClean="0"/>
              <a:t> y </a:t>
            </a:r>
            <a:r>
              <a:rPr lang="en-US" sz="2400" dirty="0" err="1" smtClean="0"/>
              <a:t>bautizarse</a:t>
            </a:r>
            <a:r>
              <a:rPr lang="en-US" sz="2400" dirty="0" smtClean="0"/>
              <a:t> </a:t>
            </a:r>
            <a:r>
              <a:rPr lang="en-US" sz="2400" dirty="0" err="1" smtClean="0"/>
              <a:t>cada</a:t>
            </a:r>
            <a:r>
              <a:rPr lang="en-US" sz="2400" dirty="0" smtClean="0"/>
              <a:t> </a:t>
            </a:r>
            <a:r>
              <a:rPr lang="en-US" sz="2400" dirty="0" err="1" smtClean="0"/>
              <a:t>uno</a:t>
            </a:r>
            <a:r>
              <a:rPr lang="en-US" sz="2400" dirty="0" smtClean="0"/>
              <a:t> de </a:t>
            </a:r>
            <a:r>
              <a:rPr lang="en-US" sz="2400" dirty="0" err="1" smtClean="0"/>
              <a:t>ellos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el </a:t>
            </a:r>
            <a:r>
              <a:rPr lang="en-US" sz="2400" dirty="0" err="1" smtClean="0"/>
              <a:t>nombre</a:t>
            </a:r>
            <a:r>
              <a:rPr lang="en-US" sz="2400" dirty="0" smtClean="0"/>
              <a:t> de </a:t>
            </a:r>
            <a:r>
              <a:rPr lang="en-US" sz="2400" dirty="0" err="1" smtClean="0"/>
              <a:t>Jesucristo</a:t>
            </a:r>
            <a:r>
              <a:rPr lang="en-US" sz="2400" dirty="0" smtClean="0"/>
              <a:t>, para </a:t>
            </a:r>
            <a:r>
              <a:rPr lang="en-US" sz="2400" dirty="0" err="1" smtClean="0"/>
              <a:t>perdón</a:t>
            </a:r>
            <a:r>
              <a:rPr lang="en-US" sz="2400" dirty="0" smtClean="0"/>
              <a:t> de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pecados</a:t>
            </a:r>
            <a:r>
              <a:rPr lang="en-US" sz="2400" dirty="0"/>
              <a:t>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99FFCC"/>
                </a:solidFill>
              </a:rPr>
              <a:t>2:38</a:t>
            </a:r>
            <a:r>
              <a:rPr lang="en-US" sz="2400" dirty="0" smtClean="0"/>
              <a:t>).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8496944" cy="5184576"/>
          </a:xfrm>
        </p:spPr>
        <p:txBody>
          <a:bodyPr/>
          <a:lstStyle/>
          <a:p>
            <a:r>
              <a:rPr lang="en-US" sz="2400" dirty="0"/>
              <a:t>	</a:t>
            </a:r>
            <a:r>
              <a:rPr lang="en-US" sz="2400" dirty="0" smtClean="0"/>
              <a:t>Hoy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, </a:t>
            </a:r>
            <a:r>
              <a:rPr lang="en-US" sz="2400" dirty="0" err="1" smtClean="0"/>
              <a:t>muchos</a:t>
            </a:r>
            <a:r>
              <a:rPr lang="en-US" sz="2400" dirty="0" smtClean="0"/>
              <a:t> </a:t>
            </a:r>
            <a:r>
              <a:rPr lang="en-US" sz="2400" dirty="0" err="1" smtClean="0"/>
              <a:t>discuten</a:t>
            </a:r>
            <a:r>
              <a:rPr lang="en-US" sz="2400" dirty="0" smtClean="0"/>
              <a:t> con Pedro, </a:t>
            </a:r>
            <a:r>
              <a:rPr lang="en-US" sz="2400" dirty="0" err="1" smtClean="0"/>
              <a:t>queriendo</a:t>
            </a:r>
            <a:r>
              <a:rPr lang="en-US" sz="2400" dirty="0" smtClean="0"/>
              <a:t> </a:t>
            </a:r>
            <a:r>
              <a:rPr lang="en-US" sz="2400" dirty="0" err="1" smtClean="0"/>
              <a:t>ser</a:t>
            </a:r>
            <a:r>
              <a:rPr lang="en-US" sz="2400" dirty="0" smtClean="0"/>
              <a:t> salvos de </a:t>
            </a:r>
            <a:r>
              <a:rPr lang="en-US" sz="2400" dirty="0" err="1" smtClean="0"/>
              <a:t>otra</a:t>
            </a:r>
            <a:r>
              <a:rPr lang="en-US" sz="2400" dirty="0" smtClean="0"/>
              <a:t> </a:t>
            </a:r>
            <a:r>
              <a:rPr lang="en-US" sz="2400" dirty="0" err="1" smtClean="0"/>
              <a:t>manera</a:t>
            </a:r>
            <a:r>
              <a:rPr lang="en-US" sz="2400" dirty="0" smtClean="0"/>
              <a:t> o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otras</a:t>
            </a:r>
            <a:r>
              <a:rPr lang="en-US" sz="2400" dirty="0" smtClean="0"/>
              <a:t> </a:t>
            </a:r>
            <a:r>
              <a:rPr lang="en-US" sz="2400" dirty="0" err="1" smtClean="0"/>
              <a:t>condiciones</a:t>
            </a:r>
            <a:r>
              <a:rPr lang="en-US" sz="2400" dirty="0" smtClean="0"/>
              <a:t>.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¿</a:t>
            </a:r>
            <a:r>
              <a:rPr lang="en-US" sz="2400" dirty="0" err="1" smtClean="0"/>
              <a:t>Quiénes</a:t>
            </a:r>
            <a:r>
              <a:rPr lang="en-US" sz="2400" dirty="0" smtClean="0"/>
              <a:t> </a:t>
            </a:r>
            <a:r>
              <a:rPr lang="en-US" sz="2400" dirty="0" err="1" smtClean="0"/>
              <a:t>fueron</a:t>
            </a:r>
            <a:r>
              <a:rPr lang="en-US" sz="2400" dirty="0" smtClean="0"/>
              <a:t> salvos </a:t>
            </a:r>
            <a:r>
              <a:rPr lang="en-US" sz="2400" dirty="0" err="1" smtClean="0"/>
              <a:t>aquel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? El </a:t>
            </a:r>
            <a:r>
              <a:rPr lang="en-US" sz="2400" dirty="0" err="1" smtClean="0"/>
              <a:t>texto</a:t>
            </a:r>
            <a:r>
              <a:rPr lang="en-US" sz="2400" dirty="0" smtClean="0"/>
              <a:t> </a:t>
            </a:r>
            <a:r>
              <a:rPr lang="en-US" sz="2400" dirty="0" err="1" smtClean="0"/>
              <a:t>nos</a:t>
            </a:r>
            <a:r>
              <a:rPr lang="en-US" sz="2400" dirty="0" smtClean="0"/>
              <a:t> dice: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s-ES" sz="2400" i="1" dirty="0" smtClean="0"/>
              <a:t>los </a:t>
            </a:r>
            <a:r>
              <a:rPr lang="es-ES" sz="2400" i="1" dirty="0"/>
              <a:t>que con gozo </a:t>
            </a:r>
            <a:r>
              <a:rPr lang="es-ES" sz="2400" i="1" u="sng" dirty="0"/>
              <a:t>recibieron su palabra</a:t>
            </a:r>
            <a:r>
              <a:rPr lang="es-ES" sz="2400" i="1" dirty="0"/>
              <a:t>, fueron </a:t>
            </a:r>
            <a:r>
              <a:rPr lang="es-ES" sz="2400" i="1" dirty="0" err="1" smtClean="0"/>
              <a:t>bauti-zados</a:t>
            </a:r>
            <a:r>
              <a:rPr lang="es-ES" sz="2400" i="1" dirty="0"/>
              <a:t>; y aquel día fueron añadidas a ellos como tres mil </a:t>
            </a:r>
            <a:r>
              <a:rPr lang="es-ES" sz="2400" i="1" dirty="0" smtClean="0"/>
              <a:t>almas, </a:t>
            </a:r>
            <a:r>
              <a:rPr lang="es-ES" sz="2400" i="1" dirty="0" smtClean="0">
                <a:solidFill>
                  <a:srgbClr val="99FFCC"/>
                </a:solidFill>
              </a:rPr>
              <a:t>ver 41</a:t>
            </a:r>
            <a:r>
              <a:rPr lang="es-ES" sz="2400" dirty="0" smtClean="0"/>
              <a:t>. </a:t>
            </a:r>
            <a:endParaRPr lang="es-ES" sz="2400" dirty="0"/>
          </a:p>
          <a:p>
            <a:r>
              <a:rPr lang="en-US" sz="2400" dirty="0" smtClean="0">
                <a:solidFill>
                  <a:srgbClr val="FFFF00"/>
                </a:solidFill>
              </a:rPr>
              <a:t>	Si la </a:t>
            </a:r>
            <a:r>
              <a:rPr lang="en-US" sz="2400" dirty="0" err="1" smtClean="0">
                <a:solidFill>
                  <a:srgbClr val="FFFF00"/>
                </a:solidFill>
              </a:rPr>
              <a:t>gente</a:t>
            </a:r>
            <a:r>
              <a:rPr lang="en-US" sz="2400" dirty="0" smtClean="0">
                <a:solidFill>
                  <a:srgbClr val="FFFF00"/>
                </a:solidFill>
              </a:rPr>
              <a:t> de hoy ha de </a:t>
            </a:r>
            <a:r>
              <a:rPr lang="en-US" sz="2400" dirty="0" err="1" smtClean="0">
                <a:solidFill>
                  <a:srgbClr val="FFFF00"/>
                </a:solidFill>
              </a:rPr>
              <a:t>ser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salvada</a:t>
            </a:r>
            <a:r>
              <a:rPr lang="en-US" sz="2400" dirty="0" smtClean="0">
                <a:solidFill>
                  <a:srgbClr val="FFFF00"/>
                </a:solidFill>
              </a:rPr>
              <a:t> de </a:t>
            </a:r>
            <a:r>
              <a:rPr lang="en-US" sz="2400" dirty="0" err="1" smtClean="0">
                <a:solidFill>
                  <a:srgbClr val="FFFF00"/>
                </a:solidFill>
              </a:rPr>
              <a:t>sus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pecados</a:t>
            </a:r>
            <a:r>
              <a:rPr lang="en-US" sz="2400" dirty="0" smtClean="0">
                <a:solidFill>
                  <a:srgbClr val="FFFF00"/>
                </a:solidFill>
              </a:rPr>
              <a:t> y </a:t>
            </a:r>
            <a:r>
              <a:rPr lang="en-US" sz="2400" dirty="0" err="1" smtClean="0">
                <a:solidFill>
                  <a:srgbClr val="FFFF00"/>
                </a:solidFill>
              </a:rPr>
              <a:t>ser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añadida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por</a:t>
            </a:r>
            <a:r>
              <a:rPr lang="en-US" sz="2400" dirty="0" smtClean="0">
                <a:solidFill>
                  <a:srgbClr val="FFFF00"/>
                </a:solidFill>
              </a:rPr>
              <a:t> el </a:t>
            </a:r>
            <a:r>
              <a:rPr lang="en-US" sz="2400" dirty="0" err="1" smtClean="0">
                <a:solidFill>
                  <a:srgbClr val="FFFF00"/>
                </a:solidFill>
              </a:rPr>
              <a:t>Señor</a:t>
            </a:r>
            <a:r>
              <a:rPr lang="en-US" sz="2400" dirty="0" smtClean="0">
                <a:solidFill>
                  <a:srgbClr val="FFFF00"/>
                </a:solidFill>
              </a:rPr>
              <a:t> a </a:t>
            </a:r>
            <a:r>
              <a:rPr lang="en-US" sz="2400" dirty="0" err="1" smtClean="0">
                <a:solidFill>
                  <a:srgbClr val="FFFF00"/>
                </a:solidFill>
              </a:rPr>
              <a:t>los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demás</a:t>
            </a:r>
            <a:r>
              <a:rPr lang="en-US" sz="2400" dirty="0" smtClean="0">
                <a:solidFill>
                  <a:srgbClr val="FFFF00"/>
                </a:solidFill>
              </a:rPr>
              <a:t> salvos, </a:t>
            </a:r>
            <a:r>
              <a:rPr lang="en-US" sz="2400" dirty="0" err="1" smtClean="0">
                <a:solidFill>
                  <a:srgbClr val="FFFF00"/>
                </a:solidFill>
              </a:rPr>
              <a:t>tiene</a:t>
            </a:r>
            <a:r>
              <a:rPr lang="en-US" sz="2400" dirty="0" smtClean="0">
                <a:solidFill>
                  <a:srgbClr val="FFFF00"/>
                </a:solidFill>
              </a:rPr>
              <a:t> que </a:t>
            </a:r>
            <a:r>
              <a:rPr lang="en-US" sz="2400" dirty="0" err="1" smtClean="0">
                <a:solidFill>
                  <a:srgbClr val="FFFF00"/>
                </a:solidFill>
              </a:rPr>
              <a:t>tener</a:t>
            </a:r>
            <a:r>
              <a:rPr lang="en-US" sz="2400" dirty="0" smtClean="0">
                <a:solidFill>
                  <a:srgbClr val="FFFF00"/>
                </a:solidFill>
              </a:rPr>
              <a:t> las </a:t>
            </a:r>
            <a:r>
              <a:rPr lang="en-US" sz="2400" dirty="0" err="1" smtClean="0">
                <a:solidFill>
                  <a:srgbClr val="FFFF00"/>
                </a:solidFill>
              </a:rPr>
              <a:t>mismas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characterísticas</a:t>
            </a:r>
            <a:r>
              <a:rPr lang="en-US" sz="2400" dirty="0" smtClean="0">
                <a:solidFill>
                  <a:srgbClr val="FFFF00"/>
                </a:solidFill>
              </a:rPr>
              <a:t>, ¡las </a:t>
            </a:r>
            <a:r>
              <a:rPr lang="en-US" sz="2400" dirty="0" err="1" smtClean="0">
                <a:solidFill>
                  <a:srgbClr val="FFFF00"/>
                </a:solidFill>
              </a:rPr>
              <a:t>mismas</a:t>
            </a:r>
            <a:r>
              <a:rPr lang="en-US" sz="2400" dirty="0" smtClean="0">
                <a:solidFill>
                  <a:srgbClr val="FFFF00"/>
                </a:solidFill>
              </a:rPr>
              <a:t>!</a:t>
            </a:r>
          </a:p>
          <a:p>
            <a:r>
              <a:rPr lang="en-US" sz="2400" dirty="0" smtClean="0">
                <a:solidFill>
                  <a:srgbClr val="FCAE96"/>
                </a:solidFill>
              </a:rPr>
              <a:t>	</a:t>
            </a:r>
            <a:r>
              <a:rPr lang="en-US" sz="2400" dirty="0" smtClean="0">
                <a:solidFill>
                  <a:srgbClr val="99FFCC"/>
                </a:solidFill>
              </a:rPr>
              <a:t>1. </a:t>
            </a:r>
            <a:r>
              <a:rPr lang="en-US" sz="2400" dirty="0" err="1" smtClean="0">
                <a:solidFill>
                  <a:srgbClr val="99FFCC"/>
                </a:solidFill>
              </a:rPr>
              <a:t>Tiene</a:t>
            </a:r>
            <a:r>
              <a:rPr lang="en-US" sz="2400" dirty="0" smtClean="0">
                <a:solidFill>
                  <a:srgbClr val="99FFCC"/>
                </a:solidFill>
              </a:rPr>
              <a:t> que </a:t>
            </a:r>
            <a:r>
              <a:rPr lang="en-US" sz="2400" dirty="0" err="1" smtClean="0">
                <a:solidFill>
                  <a:srgbClr val="99FFCC"/>
                </a:solidFill>
              </a:rPr>
              <a:t>creer</a:t>
            </a:r>
            <a:r>
              <a:rPr lang="en-US" sz="2400" dirty="0" smtClean="0">
                <a:solidFill>
                  <a:srgbClr val="99FFCC"/>
                </a:solidFill>
              </a:rPr>
              <a:t> </a:t>
            </a:r>
            <a:r>
              <a:rPr lang="en-US" sz="2400" dirty="0" err="1" smtClean="0">
                <a:solidFill>
                  <a:srgbClr val="99FFCC"/>
                </a:solidFill>
              </a:rPr>
              <a:t>en</a:t>
            </a:r>
            <a:r>
              <a:rPr lang="en-US" sz="2400" dirty="0" smtClean="0">
                <a:solidFill>
                  <a:srgbClr val="99FFCC"/>
                </a:solidFill>
              </a:rPr>
              <a:t> Dios</a:t>
            </a:r>
          </a:p>
          <a:p>
            <a:r>
              <a:rPr lang="en-US" sz="2400" dirty="0">
                <a:solidFill>
                  <a:srgbClr val="FCAE96"/>
                </a:solidFill>
              </a:rPr>
              <a:t>	</a:t>
            </a:r>
            <a:r>
              <a:rPr lang="en-US" sz="2400" dirty="0" smtClean="0">
                <a:solidFill>
                  <a:srgbClr val="FCAE96"/>
                </a:solidFill>
              </a:rPr>
              <a:t>	</a:t>
            </a:r>
            <a:r>
              <a:rPr lang="en-US" sz="2400" dirty="0" smtClean="0"/>
              <a:t>Si </a:t>
            </a:r>
            <a:r>
              <a:rPr lang="en-US" sz="2400" dirty="0" err="1" smtClean="0"/>
              <a:t>uno</a:t>
            </a:r>
            <a:r>
              <a:rPr lang="en-US" sz="2400" dirty="0" smtClean="0"/>
              <a:t> no </a:t>
            </a:r>
            <a:r>
              <a:rPr lang="en-US" sz="2400" dirty="0" err="1" smtClean="0"/>
              <a:t>cree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Dios, no hay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concernirse</a:t>
            </a:r>
            <a:r>
              <a:rPr lang="en-US" sz="2400" dirty="0" smtClean="0"/>
              <a:t> con lo que </a:t>
            </a:r>
            <a:r>
              <a:rPr lang="en-US" sz="2400" dirty="0" err="1" smtClean="0"/>
              <a:t>nos</a:t>
            </a:r>
            <a:r>
              <a:rPr lang="en-US" sz="2400" dirty="0" smtClean="0"/>
              <a:t> </a:t>
            </a:r>
            <a:r>
              <a:rPr lang="en-US" sz="2400" dirty="0" err="1" smtClean="0"/>
              <a:t>enseña</a:t>
            </a:r>
            <a:r>
              <a:rPr lang="en-US" sz="2400" dirty="0" smtClean="0"/>
              <a:t> la </a:t>
            </a:r>
            <a:r>
              <a:rPr lang="en-US" sz="2400" dirty="0" err="1" smtClean="0"/>
              <a:t>Biblia</a:t>
            </a:r>
            <a:r>
              <a:rPr lang="en-US" sz="2400" dirty="0" smtClean="0"/>
              <a:t>, la Palabra de Dios acer-ca del </a:t>
            </a:r>
            <a:r>
              <a:rPr lang="en-US" sz="2400" dirty="0" err="1" smtClean="0"/>
              <a:t>perdón</a:t>
            </a:r>
            <a:r>
              <a:rPr lang="en-US" sz="2400" dirty="0" smtClean="0"/>
              <a:t> que Dios </a:t>
            </a:r>
            <a:r>
              <a:rPr lang="en-US" sz="2400" dirty="0" err="1" smtClean="0"/>
              <a:t>nos</a:t>
            </a:r>
            <a:r>
              <a:rPr lang="en-US" sz="2400" dirty="0" smtClean="0"/>
              <a:t> </a:t>
            </a:r>
            <a:r>
              <a:rPr lang="en-US" sz="2400" dirty="0" err="1" smtClean="0"/>
              <a:t>ofrece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el </a:t>
            </a:r>
            <a:r>
              <a:rPr lang="en-US" sz="2400" dirty="0" err="1" smtClean="0"/>
              <a:t>evangelio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921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928992" cy="1440160"/>
          </a:xfrm>
        </p:spPr>
        <p:txBody>
          <a:bodyPr/>
          <a:lstStyle/>
          <a:p>
            <a:r>
              <a:rPr lang="en-US" sz="2400" dirty="0" smtClean="0"/>
              <a:t>	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esta</a:t>
            </a:r>
            <a:r>
              <a:rPr lang="en-US" sz="2400" dirty="0" smtClean="0"/>
              <a:t> </a:t>
            </a:r>
            <a:r>
              <a:rPr lang="en-US" sz="2400" dirty="0" err="1" smtClean="0"/>
              <a:t>razón</a:t>
            </a:r>
            <a:r>
              <a:rPr lang="en-US" sz="2400" dirty="0" smtClean="0"/>
              <a:t> Pablo, </a:t>
            </a:r>
            <a:r>
              <a:rPr lang="en-US" sz="2400" dirty="0" err="1" smtClean="0"/>
              <a:t>cuando</a:t>
            </a:r>
            <a:r>
              <a:rPr lang="en-US" sz="2400" dirty="0" smtClean="0"/>
              <a:t> </a:t>
            </a:r>
            <a:r>
              <a:rPr lang="en-US" sz="2400" dirty="0" err="1" smtClean="0"/>
              <a:t>predicó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Atenas, </a:t>
            </a:r>
            <a:r>
              <a:rPr lang="en-US" sz="2400" dirty="0" err="1" smtClean="0"/>
              <a:t>comenzó</a:t>
            </a:r>
            <a:r>
              <a:rPr lang="en-US" sz="2400" dirty="0" smtClean="0"/>
              <a:t> </a:t>
            </a:r>
            <a:r>
              <a:rPr lang="en-US" sz="2400" dirty="0" err="1" smtClean="0"/>
              <a:t>contando</a:t>
            </a:r>
            <a:r>
              <a:rPr lang="en-US" sz="2400" dirty="0" smtClean="0"/>
              <a:t> a la </a:t>
            </a:r>
            <a:r>
              <a:rPr lang="en-US" sz="2400" dirty="0" err="1" smtClean="0"/>
              <a:t>gente</a:t>
            </a:r>
            <a:r>
              <a:rPr lang="en-US" sz="2400" dirty="0" smtClean="0"/>
              <a:t> </a:t>
            </a:r>
            <a:r>
              <a:rPr lang="en-US" sz="2400" dirty="0" err="1" smtClean="0"/>
              <a:t>acerca</a:t>
            </a:r>
            <a:r>
              <a:rPr lang="en-US" sz="2400" dirty="0" smtClean="0"/>
              <a:t> del “Dios no </a:t>
            </a:r>
            <a:r>
              <a:rPr lang="en-US" sz="2400" dirty="0" err="1" smtClean="0"/>
              <a:t>conocido</a:t>
            </a:r>
            <a:r>
              <a:rPr lang="en-US" sz="2400" dirty="0" smtClean="0"/>
              <a:t>” 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99FFCC"/>
                </a:solidFill>
              </a:rPr>
              <a:t>Hech. 17:23</a:t>
            </a:r>
            <a:r>
              <a:rPr lang="en-US" sz="2400" dirty="0"/>
              <a:t>). </a:t>
            </a:r>
            <a:r>
              <a:rPr lang="en-US" sz="2400" dirty="0" err="1"/>
              <a:t>Todavía</a:t>
            </a:r>
            <a:r>
              <a:rPr lang="en-US" sz="2400" dirty="0"/>
              <a:t> no </a:t>
            </a:r>
            <a:r>
              <a:rPr lang="en-US" sz="2400" dirty="0" err="1" smtClean="0"/>
              <a:t>conocía</a:t>
            </a:r>
            <a:r>
              <a:rPr lang="en-US" sz="2400" dirty="0" smtClean="0"/>
              <a:t> </a:t>
            </a:r>
            <a:r>
              <a:rPr lang="en-US" sz="2400" dirty="0"/>
              <a:t>a </a:t>
            </a:r>
            <a:r>
              <a:rPr lang="en-US" sz="2400" dirty="0" err="1"/>
              <a:t>Jehová</a:t>
            </a:r>
            <a:r>
              <a:rPr lang="en-US" sz="2400" dirty="0"/>
              <a:t> Dios </a:t>
            </a:r>
            <a:r>
              <a:rPr lang="en-US" sz="2400" dirty="0" err="1"/>
              <a:t>ni</a:t>
            </a:r>
            <a:r>
              <a:rPr lang="en-US" sz="2400" dirty="0"/>
              <a:t> </a:t>
            </a:r>
            <a:r>
              <a:rPr lang="en-US" sz="2400" dirty="0" err="1" smtClean="0"/>
              <a:t>creía</a:t>
            </a:r>
            <a:r>
              <a:rPr lang="en-US" sz="2400" dirty="0" smtClean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Él</a:t>
            </a:r>
            <a:r>
              <a:rPr lang="en-US" sz="2400" dirty="0" smtClean="0"/>
              <a:t>.</a:t>
            </a:r>
            <a:endParaRPr lang="es-ES_tradnl" sz="2400" dirty="0">
              <a:solidFill>
                <a:srgbClr val="FFFF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484784"/>
            <a:ext cx="8856984" cy="3384376"/>
          </a:xfrm>
        </p:spPr>
        <p:txBody>
          <a:bodyPr/>
          <a:lstStyle/>
          <a:p>
            <a:r>
              <a:rPr lang="en-US" sz="2400" dirty="0" smtClean="0"/>
              <a:t>	Al </a:t>
            </a:r>
            <a:r>
              <a:rPr lang="en-US" sz="2400" dirty="0" err="1" smtClean="0"/>
              <a:t>llegar</a:t>
            </a:r>
            <a:r>
              <a:rPr lang="en-US" sz="2400" dirty="0" smtClean="0"/>
              <a:t> a </a:t>
            </a:r>
            <a:r>
              <a:rPr lang="en-US" sz="2400" dirty="0" err="1" smtClean="0"/>
              <a:t>gente</a:t>
            </a:r>
            <a:r>
              <a:rPr lang="en-US" sz="2400" dirty="0" smtClean="0"/>
              <a:t> que no </a:t>
            </a:r>
            <a:r>
              <a:rPr lang="en-US" sz="2400" dirty="0" err="1" smtClean="0"/>
              <a:t>conoce</a:t>
            </a:r>
            <a:r>
              <a:rPr lang="en-US" sz="2400" dirty="0" smtClean="0"/>
              <a:t> a </a:t>
            </a:r>
            <a:r>
              <a:rPr lang="en-US" sz="2400" dirty="0" err="1" smtClean="0"/>
              <a:t>Jehová</a:t>
            </a:r>
            <a:r>
              <a:rPr lang="en-US" sz="2400" dirty="0" smtClean="0"/>
              <a:t> Dios, primero hay que </a:t>
            </a:r>
            <a:r>
              <a:rPr lang="en-US" sz="2400" dirty="0" err="1" smtClean="0"/>
              <a:t>enseñarles</a:t>
            </a:r>
            <a:r>
              <a:rPr lang="en-US" sz="2400" dirty="0" smtClean="0"/>
              <a:t> </a:t>
            </a:r>
            <a:r>
              <a:rPr lang="en-US" sz="2400" dirty="0" err="1" smtClean="0"/>
              <a:t>acerca</a:t>
            </a:r>
            <a:r>
              <a:rPr lang="en-US" sz="2400" dirty="0" smtClean="0"/>
              <a:t> de </a:t>
            </a:r>
            <a:r>
              <a:rPr lang="en-US" sz="2400" dirty="0" err="1" smtClean="0"/>
              <a:t>Él</a:t>
            </a:r>
            <a:r>
              <a:rPr lang="en-US" sz="2400" dirty="0" smtClean="0"/>
              <a:t> (Pablo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Listra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99FFCC"/>
                </a:solidFill>
              </a:rPr>
              <a:t>Hech. 14:11-18</a:t>
            </a:r>
            <a:r>
              <a:rPr lang="en-US" sz="2400" dirty="0" smtClean="0"/>
              <a:t>). De </a:t>
            </a:r>
            <a:r>
              <a:rPr lang="en-US" sz="2400" dirty="0" err="1" smtClean="0"/>
              <a:t>otra</a:t>
            </a:r>
            <a:r>
              <a:rPr lang="en-US" sz="2400" dirty="0" smtClean="0"/>
              <a:t> </a:t>
            </a:r>
            <a:r>
              <a:rPr lang="en-US" sz="2400" dirty="0" err="1" smtClean="0"/>
              <a:t>manera</a:t>
            </a:r>
            <a:r>
              <a:rPr lang="en-US" sz="2400" dirty="0" smtClean="0"/>
              <a:t> </a:t>
            </a:r>
            <a:r>
              <a:rPr lang="en-US" sz="2400" dirty="0" err="1" smtClean="0"/>
              <a:t>tal</a:t>
            </a:r>
            <a:r>
              <a:rPr lang="en-US" sz="2400" dirty="0" smtClean="0"/>
              <a:t> </a:t>
            </a:r>
            <a:r>
              <a:rPr lang="en-US" sz="2400" dirty="0" err="1" smtClean="0"/>
              <a:t>gente</a:t>
            </a:r>
            <a:r>
              <a:rPr lang="en-US" sz="2400" dirty="0" smtClean="0"/>
              <a:t> no </a:t>
            </a:r>
            <a:r>
              <a:rPr lang="en-US" sz="2400" dirty="0" err="1" smtClean="0"/>
              <a:t>responderá</a:t>
            </a:r>
            <a:r>
              <a:rPr lang="en-US" sz="2400" dirty="0" smtClean="0"/>
              <a:t> al </a:t>
            </a:r>
            <a:r>
              <a:rPr lang="en-US" sz="2400" dirty="0" err="1" smtClean="0"/>
              <a:t>evangelio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Pero </a:t>
            </a:r>
            <a:r>
              <a:rPr lang="en-US" sz="2400" dirty="0" err="1" smtClean="0"/>
              <a:t>aquel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 de </a:t>
            </a:r>
            <a:r>
              <a:rPr lang="en-US" sz="2400" dirty="0" err="1" smtClean="0"/>
              <a:t>Pentecostés</a:t>
            </a:r>
            <a:r>
              <a:rPr lang="en-US" sz="2400" dirty="0" smtClean="0"/>
              <a:t> </a:t>
            </a:r>
            <a:r>
              <a:rPr lang="en-US" sz="2400" dirty="0" err="1" smtClean="0"/>
              <a:t>moraban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Jerusalén</a:t>
            </a:r>
            <a:r>
              <a:rPr lang="en-US" sz="2400" dirty="0" smtClean="0"/>
              <a:t> </a:t>
            </a:r>
            <a:r>
              <a:rPr lang="en-US" sz="2400" dirty="0" err="1" smtClean="0"/>
              <a:t>judíos</a:t>
            </a:r>
            <a:r>
              <a:rPr lang="en-US" sz="2400" dirty="0" smtClean="0"/>
              <a:t> de </a:t>
            </a:r>
            <a:r>
              <a:rPr lang="en-US" sz="2400" dirty="0" err="1" smtClean="0"/>
              <a:t>muchos</a:t>
            </a:r>
            <a:r>
              <a:rPr lang="en-US" sz="2400" dirty="0" smtClean="0"/>
              <a:t> </a:t>
            </a:r>
            <a:r>
              <a:rPr lang="en-US" sz="2400" dirty="0" err="1" smtClean="0"/>
              <a:t>países</a:t>
            </a:r>
            <a:r>
              <a:rPr lang="en-US" sz="2400" dirty="0" smtClean="0"/>
              <a:t> (</a:t>
            </a:r>
            <a:r>
              <a:rPr lang="en-US" sz="2400" dirty="0" smtClean="0">
                <a:solidFill>
                  <a:srgbClr val="99FFCC"/>
                </a:solidFill>
              </a:rPr>
              <a:t>Hech. 2:5,10</a:t>
            </a:r>
            <a:r>
              <a:rPr lang="en-US" sz="2400" dirty="0" smtClean="0"/>
              <a:t>) y </a:t>
            </a:r>
            <a:r>
              <a:rPr lang="en-US" sz="2400" dirty="0" err="1" smtClean="0"/>
              <a:t>ellos</a:t>
            </a:r>
            <a:r>
              <a:rPr lang="en-US" sz="2400" dirty="0" smtClean="0"/>
              <a:t> </a:t>
            </a:r>
            <a:r>
              <a:rPr lang="en-US" sz="2400" dirty="0" err="1" smtClean="0"/>
              <a:t>más</a:t>
            </a:r>
            <a:r>
              <a:rPr lang="en-US" sz="2400" dirty="0" smtClean="0"/>
              <a:t> que </a:t>
            </a:r>
            <a:r>
              <a:rPr lang="en-US" sz="2400" dirty="0" err="1" smtClean="0"/>
              <a:t>na</a:t>
            </a:r>
            <a:r>
              <a:rPr lang="en-US" sz="2400" dirty="0" smtClean="0"/>
              <a:t>-die </a:t>
            </a:r>
            <a:r>
              <a:rPr lang="en-US" sz="2400" dirty="0" err="1" smtClean="0"/>
              <a:t>creían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Jehová</a:t>
            </a:r>
            <a:r>
              <a:rPr lang="en-US" sz="2400" dirty="0" smtClean="0"/>
              <a:t> Dios </a:t>
            </a:r>
            <a:r>
              <a:rPr lang="en-US" sz="2400" dirty="0" err="1" smtClean="0"/>
              <a:t>hacia</a:t>
            </a:r>
            <a:r>
              <a:rPr lang="en-US" sz="2400" dirty="0" smtClean="0"/>
              <a:t> </a:t>
            </a:r>
            <a:r>
              <a:rPr lang="en-US" sz="2400" dirty="0" err="1" smtClean="0"/>
              <a:t>siglos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No </a:t>
            </a:r>
            <a:r>
              <a:rPr lang="en-US" sz="2400" dirty="0" err="1" smtClean="0"/>
              <a:t>hubo</a:t>
            </a:r>
            <a:r>
              <a:rPr lang="en-US" sz="2400" dirty="0" smtClean="0"/>
              <a:t> </a:t>
            </a:r>
            <a:r>
              <a:rPr lang="en-US" sz="2400" dirty="0" err="1" smtClean="0"/>
              <a:t>necesidad</a:t>
            </a:r>
            <a:r>
              <a:rPr lang="en-US" sz="2400" dirty="0" smtClean="0"/>
              <a:t> </a:t>
            </a:r>
            <a:r>
              <a:rPr lang="en-US" sz="2400" dirty="0" err="1" smtClean="0"/>
              <a:t>alguna</a:t>
            </a:r>
            <a:r>
              <a:rPr lang="en-US" sz="2400" dirty="0" smtClean="0"/>
              <a:t> de </a:t>
            </a:r>
            <a:r>
              <a:rPr lang="en-US" sz="2400" dirty="0" err="1" smtClean="0"/>
              <a:t>establecer</a:t>
            </a:r>
            <a:r>
              <a:rPr lang="en-US" sz="2400" dirty="0" smtClean="0"/>
              <a:t> que </a:t>
            </a:r>
            <a:r>
              <a:rPr lang="en-US" sz="2400" dirty="0" err="1" smtClean="0"/>
              <a:t>Jehová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Dios.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824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856984" cy="1008112"/>
          </a:xfrm>
        </p:spPr>
        <p:txBody>
          <a:bodyPr/>
          <a:lstStyle/>
          <a:p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99FFCC"/>
                </a:solidFill>
              </a:rPr>
              <a:t>2. </a:t>
            </a:r>
            <a:r>
              <a:rPr lang="en-US" sz="2400" dirty="0" err="1" smtClean="0">
                <a:solidFill>
                  <a:srgbClr val="99FFCC"/>
                </a:solidFill>
              </a:rPr>
              <a:t>Tiene</a:t>
            </a:r>
            <a:r>
              <a:rPr lang="en-US" sz="2400" dirty="0" smtClean="0">
                <a:solidFill>
                  <a:srgbClr val="99FFCC"/>
                </a:solidFill>
              </a:rPr>
              <a:t> que </a:t>
            </a:r>
            <a:r>
              <a:rPr lang="en-US" sz="2400" dirty="0" err="1" smtClean="0">
                <a:solidFill>
                  <a:srgbClr val="99FFCC"/>
                </a:solidFill>
              </a:rPr>
              <a:t>escuchar</a:t>
            </a:r>
            <a:r>
              <a:rPr lang="en-US" sz="2400" dirty="0" smtClean="0">
                <a:solidFill>
                  <a:srgbClr val="99FFCC"/>
                </a:solidFill>
              </a:rPr>
              <a:t> </a:t>
            </a:r>
            <a:r>
              <a:rPr lang="en-US" sz="2400" dirty="0" err="1" smtClean="0">
                <a:solidFill>
                  <a:srgbClr val="99FFCC"/>
                </a:solidFill>
              </a:rPr>
              <a:t>en</a:t>
            </a:r>
            <a:r>
              <a:rPr lang="en-US" sz="2400" dirty="0" smtClean="0">
                <a:solidFill>
                  <a:srgbClr val="99FFCC"/>
                </a:solidFill>
              </a:rPr>
              <a:t> </a:t>
            </a:r>
            <a:r>
              <a:rPr lang="en-US" sz="2400" dirty="0" err="1" smtClean="0">
                <a:solidFill>
                  <a:srgbClr val="99FFCC"/>
                </a:solidFill>
              </a:rPr>
              <a:t>lugar</a:t>
            </a:r>
            <a:r>
              <a:rPr lang="en-US" sz="2400" dirty="0" smtClean="0">
                <a:solidFill>
                  <a:srgbClr val="99FFCC"/>
                </a:solidFill>
              </a:rPr>
              <a:t> de </a:t>
            </a:r>
            <a:r>
              <a:rPr lang="es-ES_tradnl" sz="2400" dirty="0" smtClean="0">
                <a:solidFill>
                  <a:srgbClr val="99FFCC"/>
                </a:solidFill>
              </a:rPr>
              <a:t>sacar </a:t>
            </a:r>
            <a:r>
              <a:rPr lang="es-ES_tradnl" sz="2400" dirty="0">
                <a:solidFill>
                  <a:srgbClr val="99FFCC"/>
                </a:solidFill>
              </a:rPr>
              <a:t>conclusiones </a:t>
            </a:r>
            <a:r>
              <a:rPr lang="es-ES_tradnl" sz="2400" dirty="0" smtClean="0">
                <a:solidFill>
                  <a:srgbClr val="99FFCC"/>
                </a:solidFill>
              </a:rPr>
              <a:t>precipitadas o menospreciar la doctrina apostólica.</a:t>
            </a:r>
            <a:r>
              <a:rPr lang="en-US" sz="2400" dirty="0" smtClean="0">
                <a:solidFill>
                  <a:srgbClr val="99FFCC"/>
                </a:solidFill>
              </a:rPr>
              <a:t/>
            </a:r>
            <a:br>
              <a:rPr lang="en-US" sz="2400" dirty="0" smtClean="0">
                <a:solidFill>
                  <a:srgbClr val="99FFCC"/>
                </a:solidFill>
              </a:rPr>
            </a:br>
            <a:endParaRPr lang="es-ES_tradnl" sz="2400" dirty="0">
              <a:solidFill>
                <a:srgbClr val="99FFCC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908720"/>
            <a:ext cx="8928992" cy="4536504"/>
          </a:xfrm>
        </p:spPr>
        <p:txBody>
          <a:bodyPr/>
          <a:lstStyle/>
          <a:p>
            <a:r>
              <a:rPr lang="en-US" sz="2400" dirty="0" smtClean="0"/>
              <a:t>	</a:t>
            </a:r>
            <a:r>
              <a:rPr lang="en-US" sz="2400" dirty="0" err="1" smtClean="0"/>
              <a:t>Muchas</a:t>
            </a:r>
            <a:r>
              <a:rPr lang="en-US" sz="2400" dirty="0" smtClean="0"/>
              <a:t> personas </a:t>
            </a:r>
            <a:r>
              <a:rPr lang="en-US" sz="2400" dirty="0" err="1" smtClean="0"/>
              <a:t>están</a:t>
            </a:r>
            <a:r>
              <a:rPr lang="en-US" sz="2400" dirty="0" smtClean="0"/>
              <a:t> </a:t>
            </a:r>
            <a:r>
              <a:rPr lang="en-US" sz="2400" dirty="0" err="1" smtClean="0"/>
              <a:t>enamoradas</a:t>
            </a:r>
            <a:r>
              <a:rPr lang="en-US" sz="2400" dirty="0" smtClean="0"/>
              <a:t> con </a:t>
            </a:r>
            <a:r>
              <a:rPr lang="en-US" sz="2400" dirty="0" err="1" smtClean="0"/>
              <a:t>sus</a:t>
            </a:r>
            <a:r>
              <a:rPr lang="en-US" sz="2400" dirty="0" smtClean="0"/>
              <a:t> </a:t>
            </a:r>
            <a:r>
              <a:rPr lang="en-US" sz="2400" dirty="0" err="1" smtClean="0"/>
              <a:t>doctrinas</a:t>
            </a:r>
            <a:r>
              <a:rPr lang="en-US" sz="2400" dirty="0" smtClean="0"/>
              <a:t> </a:t>
            </a:r>
            <a:r>
              <a:rPr lang="en-US" sz="2400" dirty="0" err="1" smtClean="0"/>
              <a:t>denominaciones</a:t>
            </a:r>
            <a:r>
              <a:rPr lang="en-US" sz="2400" dirty="0" smtClean="0"/>
              <a:t> y </a:t>
            </a:r>
            <a:r>
              <a:rPr lang="en-US" sz="2400" dirty="0" err="1" smtClean="0"/>
              <a:t>rehúsan</a:t>
            </a:r>
            <a:r>
              <a:rPr lang="en-US" sz="2400" dirty="0" smtClean="0"/>
              <a:t> </a:t>
            </a:r>
            <a:r>
              <a:rPr lang="en-US" sz="2400" dirty="0" err="1" smtClean="0"/>
              <a:t>escuchar</a:t>
            </a:r>
            <a:r>
              <a:rPr lang="en-US" sz="2400" dirty="0" smtClean="0"/>
              <a:t> el </a:t>
            </a:r>
            <a:r>
              <a:rPr lang="en-US" sz="2400" dirty="0" err="1" smtClean="0"/>
              <a:t>evangelio</a:t>
            </a:r>
            <a:r>
              <a:rPr lang="en-US" sz="2400" dirty="0" smtClean="0"/>
              <a:t> </a:t>
            </a:r>
            <a:r>
              <a:rPr lang="en-US" sz="2400" dirty="0" err="1" smtClean="0"/>
              <a:t>apostóli</a:t>
            </a:r>
            <a:r>
              <a:rPr lang="en-US" sz="2400" dirty="0" smtClean="0"/>
              <a:t>-co. Santiago dice, </a:t>
            </a:r>
            <a:r>
              <a:rPr lang="es-ES" sz="2400" i="1" dirty="0"/>
              <a:t>Por esto, mis amados hermanos, todo hombre sea presto para oír, tardo para hablar, tardo para airarse;  </a:t>
            </a:r>
            <a:r>
              <a:rPr lang="es-ES" sz="2400" i="1" dirty="0" smtClean="0"/>
              <a:t>20  </a:t>
            </a:r>
            <a:r>
              <a:rPr lang="es-ES" sz="2400" i="1" dirty="0"/>
              <a:t>porque la ira del hombre no obra la justicia de </a:t>
            </a:r>
            <a:r>
              <a:rPr lang="es-ES" sz="2400" i="1" dirty="0" smtClean="0"/>
              <a:t>Dios (</a:t>
            </a:r>
            <a:r>
              <a:rPr lang="es-ES" sz="2400" i="1" dirty="0" smtClean="0">
                <a:solidFill>
                  <a:srgbClr val="99FFCC"/>
                </a:solidFill>
              </a:rPr>
              <a:t>Sant. 1:19,20</a:t>
            </a:r>
            <a:r>
              <a:rPr lang="es-ES" sz="2400" i="1" dirty="0" smtClean="0"/>
              <a:t>). </a:t>
            </a:r>
            <a:endParaRPr lang="es-ES" sz="2400" i="1" dirty="0"/>
          </a:p>
          <a:p>
            <a:r>
              <a:rPr lang="en-US" sz="2400" dirty="0" smtClean="0"/>
              <a:t>	La </a:t>
            </a:r>
            <a:r>
              <a:rPr lang="en-US" sz="2400" dirty="0" err="1" smtClean="0"/>
              <a:t>disposición</a:t>
            </a:r>
            <a:r>
              <a:rPr lang="en-US" sz="2400" dirty="0" smtClean="0"/>
              <a:t> de </a:t>
            </a:r>
            <a:r>
              <a:rPr lang="en-US" sz="2400" dirty="0" err="1" smtClean="0"/>
              <a:t>escuchar</a:t>
            </a:r>
            <a:r>
              <a:rPr lang="en-US" sz="2400" dirty="0" smtClean="0"/>
              <a:t> </a:t>
            </a:r>
            <a:r>
              <a:rPr lang="en-US" sz="2400" dirty="0" err="1" smtClean="0"/>
              <a:t>atentamente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esencial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uno</a:t>
            </a:r>
            <a:r>
              <a:rPr lang="en-US" sz="2400" dirty="0" smtClean="0"/>
              <a:t> ha de </a:t>
            </a:r>
            <a:r>
              <a:rPr lang="en-US" sz="2400" dirty="0" err="1" smtClean="0"/>
              <a:t>recibir</a:t>
            </a:r>
            <a:r>
              <a:rPr lang="en-US" sz="2400" dirty="0" smtClean="0"/>
              <a:t> </a:t>
            </a:r>
            <a:r>
              <a:rPr lang="es-ES" sz="2400" i="1" dirty="0" smtClean="0"/>
              <a:t>con </a:t>
            </a:r>
            <a:r>
              <a:rPr lang="es-ES" sz="2400" i="1" dirty="0"/>
              <a:t>mansedumbre la palabra implantada, la cual puede salvar vuestras </a:t>
            </a:r>
            <a:r>
              <a:rPr lang="es-ES" sz="2400" i="1" dirty="0" smtClean="0"/>
              <a:t>almas (</a:t>
            </a:r>
            <a:r>
              <a:rPr lang="es-ES" sz="2400" i="1" dirty="0" smtClean="0">
                <a:solidFill>
                  <a:srgbClr val="99FFCC"/>
                </a:solidFill>
              </a:rPr>
              <a:t>Sant. 1:21</a:t>
            </a:r>
            <a:r>
              <a:rPr lang="es-ES" sz="2400" i="1" dirty="0" smtClean="0"/>
              <a:t>)</a:t>
            </a:r>
            <a:r>
              <a:rPr lang="es-ES" sz="2400" dirty="0" smtClean="0"/>
              <a:t>. </a:t>
            </a:r>
            <a:endParaRPr lang="es-ES" sz="2400" dirty="0"/>
          </a:p>
          <a:p>
            <a:pPr lvl="0"/>
            <a:r>
              <a:rPr lang="en-US" sz="2400" dirty="0" smtClean="0"/>
              <a:t>	</a:t>
            </a:r>
            <a:r>
              <a:rPr lang="en-US" sz="2400" dirty="0" err="1" smtClean="0"/>
              <a:t>Hemos</a:t>
            </a:r>
            <a:r>
              <a:rPr lang="en-US" sz="2400" dirty="0" smtClean="0"/>
              <a:t> de </a:t>
            </a:r>
            <a:r>
              <a:rPr lang="en-US" sz="2400" dirty="0" err="1" smtClean="0"/>
              <a:t>examinar</a:t>
            </a:r>
            <a:r>
              <a:rPr lang="en-US" sz="2400" dirty="0" smtClean="0"/>
              <a:t> las </a:t>
            </a:r>
            <a:r>
              <a:rPr lang="en-US" sz="2400" dirty="0" err="1" smtClean="0"/>
              <a:t>Escrituras</a:t>
            </a:r>
            <a:r>
              <a:rPr lang="en-US" sz="2400" dirty="0" smtClean="0"/>
              <a:t> </a:t>
            </a:r>
            <a:r>
              <a:rPr lang="en-US" sz="2400" dirty="0" err="1" smtClean="0"/>
              <a:t>diariamente</a:t>
            </a:r>
            <a:r>
              <a:rPr lang="en-US" sz="2400" dirty="0" smtClean="0"/>
              <a:t> (</a:t>
            </a:r>
            <a:r>
              <a:rPr lang="en-US" sz="2400" dirty="0" smtClean="0">
                <a:solidFill>
                  <a:srgbClr val="99FFCC"/>
                </a:solidFill>
              </a:rPr>
              <a:t>Hech. 17:11</a:t>
            </a:r>
            <a:r>
              <a:rPr lang="en-US" sz="2400" dirty="0" smtClean="0"/>
              <a:t>).</a:t>
            </a:r>
          </a:p>
          <a:p>
            <a:r>
              <a:rPr lang="en-US" sz="2400" dirty="0"/>
              <a:t>	 </a:t>
            </a:r>
            <a:r>
              <a:rPr lang="en-US" sz="2400" dirty="0" smtClean="0"/>
              <a:t>Si la </a:t>
            </a:r>
            <a:r>
              <a:rPr lang="en-US" sz="2400" dirty="0" err="1" smtClean="0"/>
              <a:t>gente</a:t>
            </a:r>
            <a:r>
              <a:rPr lang="en-US" sz="2400" dirty="0" smtClean="0"/>
              <a:t> no </a:t>
            </a:r>
            <a:r>
              <a:rPr lang="en-US" sz="2400" dirty="0" err="1" smtClean="0"/>
              <a:t>escucha</a:t>
            </a:r>
            <a:r>
              <a:rPr lang="en-US" sz="2400" dirty="0" smtClean="0"/>
              <a:t>, no </a:t>
            </a:r>
            <a:r>
              <a:rPr lang="en-US" sz="2400" dirty="0" err="1" smtClean="0"/>
              <a:t>responderá</a:t>
            </a:r>
            <a:r>
              <a:rPr lang="en-US" sz="2400" dirty="0" smtClean="0"/>
              <a:t> al </a:t>
            </a:r>
            <a:r>
              <a:rPr lang="en-US" sz="2400" dirty="0" err="1" smtClean="0"/>
              <a:t>evangelio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633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0"/>
            <a:ext cx="8856984" cy="1988840"/>
          </a:xfrm>
        </p:spPr>
        <p:txBody>
          <a:bodyPr/>
          <a:lstStyle/>
          <a:p>
            <a:r>
              <a:rPr lang="en-US" sz="2400" dirty="0" smtClean="0">
                <a:solidFill>
                  <a:srgbClr val="99FFCC"/>
                </a:solidFill>
              </a:rPr>
              <a:t>	3. </a:t>
            </a:r>
            <a:r>
              <a:rPr lang="en-US" sz="2400" dirty="0" err="1" smtClean="0">
                <a:solidFill>
                  <a:srgbClr val="99FFCC"/>
                </a:solidFill>
              </a:rPr>
              <a:t>Tiene</a:t>
            </a:r>
            <a:r>
              <a:rPr lang="en-US" sz="2400" dirty="0" smtClean="0">
                <a:solidFill>
                  <a:srgbClr val="99FFCC"/>
                </a:solidFill>
              </a:rPr>
              <a:t> que </a:t>
            </a:r>
            <a:r>
              <a:rPr lang="en-US" sz="2400" dirty="0" err="1" smtClean="0">
                <a:solidFill>
                  <a:srgbClr val="99FFCC"/>
                </a:solidFill>
              </a:rPr>
              <a:t>considerar</a:t>
            </a:r>
            <a:r>
              <a:rPr lang="en-US" sz="2400" dirty="0" smtClean="0">
                <a:solidFill>
                  <a:srgbClr val="99FFCC"/>
                </a:solidFill>
              </a:rPr>
              <a:t> las </a:t>
            </a:r>
            <a:r>
              <a:rPr lang="en-US" sz="2400" dirty="0" err="1" smtClean="0">
                <a:solidFill>
                  <a:srgbClr val="99FFCC"/>
                </a:solidFill>
              </a:rPr>
              <a:t>Escrituras</a:t>
            </a:r>
            <a:r>
              <a:rPr lang="en-US" sz="2400" dirty="0" smtClean="0">
                <a:solidFill>
                  <a:srgbClr val="FFFF00"/>
                </a:solidFill>
              </a:rPr>
              <a:t>. </a:t>
            </a:r>
            <a:r>
              <a:rPr lang="en-US" sz="2400" dirty="0" smtClean="0"/>
              <a:t>El </a:t>
            </a:r>
            <a:r>
              <a:rPr lang="en-US" sz="2400" dirty="0" err="1" smtClean="0"/>
              <a:t>evangelio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i="1" dirty="0" err="1" smtClean="0"/>
              <a:t>po</a:t>
            </a:r>
            <a:r>
              <a:rPr lang="en-US" sz="2400" i="1" dirty="0" smtClean="0"/>
              <a:t>-der de Dios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i="1" dirty="0" smtClean="0"/>
              <a:t>para </a:t>
            </a:r>
            <a:r>
              <a:rPr lang="en-US" sz="2400" i="1" dirty="0" err="1" smtClean="0"/>
              <a:t>salvación</a:t>
            </a:r>
            <a:r>
              <a:rPr lang="en-US" sz="2400" i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99FFCC"/>
                </a:solidFill>
              </a:rPr>
              <a:t>Rom. </a:t>
            </a:r>
            <a:r>
              <a:rPr lang="en-US" sz="2400" dirty="0">
                <a:solidFill>
                  <a:srgbClr val="99FFCC"/>
                </a:solidFill>
              </a:rPr>
              <a:t>1:16</a:t>
            </a:r>
            <a:r>
              <a:rPr lang="en-US" sz="2400" dirty="0"/>
              <a:t>). </a:t>
            </a:r>
            <a:r>
              <a:rPr lang="en-US" sz="2400" dirty="0" smtClean="0"/>
              <a:t>Pablo </a:t>
            </a:r>
            <a:r>
              <a:rPr lang="en-US" sz="2400" dirty="0" err="1" smtClean="0"/>
              <a:t>dijo</a:t>
            </a:r>
            <a:r>
              <a:rPr lang="en-US" sz="2400" dirty="0" smtClean="0"/>
              <a:t> a </a:t>
            </a:r>
            <a:r>
              <a:rPr lang="en-US" sz="2400" dirty="0" err="1" smtClean="0"/>
              <a:t>los</a:t>
            </a:r>
            <a:r>
              <a:rPr lang="en-US" sz="2400" dirty="0" smtClean="0"/>
              <a:t> her-</a:t>
            </a:r>
            <a:r>
              <a:rPr lang="en-US" sz="2400" dirty="0" err="1" smtClean="0"/>
              <a:t>manos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Corinto</a:t>
            </a:r>
            <a:r>
              <a:rPr lang="en-US" sz="2400" dirty="0" smtClean="0"/>
              <a:t> que </a:t>
            </a:r>
            <a:r>
              <a:rPr lang="es-ES" sz="2400" i="1" dirty="0"/>
              <a:t>agradó a Dios salvar a los </a:t>
            </a:r>
            <a:r>
              <a:rPr lang="es-ES" sz="2400" i="1" dirty="0" smtClean="0"/>
              <a:t>creyentes </a:t>
            </a:r>
            <a:r>
              <a:rPr lang="es-ES" sz="2400" i="1" dirty="0"/>
              <a:t>por la locura de la predicación </a:t>
            </a:r>
            <a:r>
              <a:rPr lang="en-US" sz="2400" dirty="0" smtClean="0"/>
              <a:t>(</a:t>
            </a:r>
            <a:r>
              <a:rPr lang="en-US" sz="2400" dirty="0">
                <a:solidFill>
                  <a:srgbClr val="99FFCC"/>
                </a:solidFill>
              </a:rPr>
              <a:t>1 </a:t>
            </a:r>
            <a:r>
              <a:rPr lang="en-US" sz="2400" dirty="0" smtClean="0">
                <a:solidFill>
                  <a:srgbClr val="99FFCC"/>
                </a:solidFill>
              </a:rPr>
              <a:t>Cor.1:21</a:t>
            </a:r>
            <a:r>
              <a:rPr lang="en-US" sz="2400" dirty="0" smtClean="0"/>
              <a:t>).</a:t>
            </a:r>
            <a:endParaRPr lang="es-ES_tradnl" sz="2400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700808"/>
            <a:ext cx="8928992" cy="4896544"/>
          </a:xfrm>
        </p:spPr>
        <p:txBody>
          <a:bodyPr/>
          <a:lstStyle/>
          <a:p>
            <a:pPr>
              <a:tabLst>
                <a:tab pos="171450" algn="l"/>
                <a:tab pos="361950" algn="l"/>
                <a:tab pos="631825" algn="l"/>
              </a:tabLst>
            </a:pPr>
            <a:r>
              <a:rPr lang="en-US" sz="2400" dirty="0" smtClean="0"/>
              <a:t>	Si la </a:t>
            </a:r>
            <a:r>
              <a:rPr lang="en-US" sz="2400" dirty="0" err="1" smtClean="0"/>
              <a:t>gente</a:t>
            </a:r>
            <a:r>
              <a:rPr lang="en-US" sz="2400" dirty="0" smtClean="0"/>
              <a:t> ha de </a:t>
            </a: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 err="1" smtClean="0"/>
              <a:t>salvada</a:t>
            </a:r>
            <a:r>
              <a:rPr lang="en-US" sz="2400" dirty="0" smtClean="0"/>
              <a:t>, </a:t>
            </a:r>
            <a:r>
              <a:rPr lang="en-US" sz="2400" dirty="0" err="1" smtClean="0"/>
              <a:t>tiene</a:t>
            </a:r>
            <a:r>
              <a:rPr lang="en-US" sz="2400" dirty="0" smtClean="0"/>
              <a:t> que </a:t>
            </a:r>
            <a:r>
              <a:rPr lang="en-US" sz="2400" dirty="0" err="1" smtClean="0"/>
              <a:t>imitar</a:t>
            </a:r>
            <a:r>
              <a:rPr lang="en-US" sz="2400" dirty="0" smtClean="0"/>
              <a:t> a </a:t>
            </a:r>
            <a:r>
              <a:rPr lang="en-US" sz="2400" dirty="0" err="1" smtClean="0"/>
              <a:t>los</a:t>
            </a:r>
            <a:r>
              <a:rPr lang="en-US" sz="2400" dirty="0" smtClean="0"/>
              <a:t> de Be-rea que </a:t>
            </a:r>
            <a:r>
              <a:rPr lang="es-ES" sz="2400" i="1" dirty="0" smtClean="0"/>
              <a:t>eran </a:t>
            </a:r>
            <a:r>
              <a:rPr lang="es-ES" sz="2400" i="1" dirty="0"/>
              <a:t>más nobles que los que estaban en </a:t>
            </a:r>
            <a:r>
              <a:rPr lang="es-ES" sz="2400" i="1" dirty="0" err="1" smtClean="0"/>
              <a:t>Tesalóni-ca</a:t>
            </a:r>
            <a:r>
              <a:rPr lang="es-ES" sz="2400" i="1" dirty="0"/>
              <a:t>, pues recibieron la palabra con toda solicitud, </a:t>
            </a:r>
            <a:r>
              <a:rPr lang="es-ES" sz="2400" i="1" dirty="0" err="1" smtClean="0"/>
              <a:t>escudri-ñando</a:t>
            </a:r>
            <a:r>
              <a:rPr lang="es-ES" sz="2400" i="1" dirty="0" smtClean="0"/>
              <a:t> </a:t>
            </a:r>
            <a:r>
              <a:rPr lang="es-ES" sz="2400" i="1" dirty="0"/>
              <a:t>cada día las Escrituras para ver si estas cosas eran </a:t>
            </a:r>
            <a:r>
              <a:rPr lang="es-ES" sz="2400" i="1" dirty="0" smtClean="0"/>
              <a:t>así (</a:t>
            </a:r>
            <a:r>
              <a:rPr lang="es-ES" sz="2400" dirty="0" smtClean="0">
                <a:solidFill>
                  <a:srgbClr val="99FFCC"/>
                </a:solidFill>
              </a:rPr>
              <a:t>Hech. 17:11</a:t>
            </a:r>
            <a:r>
              <a:rPr lang="es-ES" sz="2400" i="1" dirty="0" smtClean="0"/>
              <a:t>)</a:t>
            </a:r>
            <a:r>
              <a:rPr lang="es-ES" sz="2400" dirty="0" smtClean="0"/>
              <a:t>.</a:t>
            </a:r>
            <a:endParaRPr lang="en-US" sz="2400" dirty="0" smtClean="0"/>
          </a:p>
          <a:p>
            <a:pPr>
              <a:tabLst>
                <a:tab pos="171450" algn="l"/>
                <a:tab pos="361950" algn="l"/>
                <a:tab pos="631825" algn="l"/>
              </a:tabLst>
            </a:pPr>
            <a:r>
              <a:rPr lang="es-ES_tradnl" sz="2400" dirty="0"/>
              <a:t>	</a:t>
            </a:r>
            <a:r>
              <a:rPr lang="en-US" sz="2400" dirty="0"/>
              <a:t> </a:t>
            </a:r>
            <a:r>
              <a:rPr lang="en-US" sz="2400" dirty="0" smtClean="0"/>
              <a:t>La Palabra de Dios produce </a:t>
            </a:r>
            <a:r>
              <a:rPr lang="en-US" sz="2400" dirty="0" err="1" smtClean="0"/>
              <a:t>fe</a:t>
            </a:r>
            <a:r>
              <a:rPr lang="en-US" sz="2400" dirty="0" smtClean="0"/>
              <a:t> (</a:t>
            </a:r>
            <a:r>
              <a:rPr lang="en-US" sz="2400" dirty="0" smtClean="0">
                <a:solidFill>
                  <a:srgbClr val="99FFCC"/>
                </a:solidFill>
              </a:rPr>
              <a:t>Rom. 10:17</a:t>
            </a:r>
            <a:r>
              <a:rPr lang="en-US" sz="2400" dirty="0" smtClean="0"/>
              <a:t>) y </a:t>
            </a:r>
            <a:r>
              <a:rPr lang="en-US" sz="2400" dirty="0" err="1" smtClean="0"/>
              <a:t>esto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lo que </a:t>
            </a:r>
            <a:r>
              <a:rPr lang="en-US" sz="2400" dirty="0" err="1" smtClean="0"/>
              <a:t>pasó</a:t>
            </a:r>
            <a:r>
              <a:rPr lang="en-US" sz="2400" dirty="0" smtClean="0"/>
              <a:t> con </a:t>
            </a:r>
            <a:r>
              <a:rPr lang="en-US" sz="2400" dirty="0" err="1" smtClean="0"/>
              <a:t>los</a:t>
            </a:r>
            <a:r>
              <a:rPr lang="en-US" sz="2400" dirty="0" smtClean="0"/>
              <a:t> de Berea: </a:t>
            </a:r>
            <a:r>
              <a:rPr lang="es-ES" sz="2400" i="1" dirty="0"/>
              <a:t>Así que creyeron muchos de ellos; y mujeres griegas distinguidas, y no pocos </a:t>
            </a:r>
            <a:r>
              <a:rPr lang="es-ES" sz="2400" i="1" dirty="0" smtClean="0"/>
              <a:t>hombres </a:t>
            </a:r>
            <a:r>
              <a:rPr lang="es-ES" sz="2400" dirty="0" smtClean="0"/>
              <a:t>(</a:t>
            </a:r>
            <a:r>
              <a:rPr lang="es-ES" sz="2400" dirty="0" smtClean="0">
                <a:solidFill>
                  <a:srgbClr val="99FFCC"/>
                </a:solidFill>
              </a:rPr>
              <a:t>Hech. 17:12</a:t>
            </a:r>
            <a:r>
              <a:rPr lang="es-ES" sz="2400" dirty="0" smtClean="0"/>
              <a:t>). </a:t>
            </a:r>
            <a:endParaRPr lang="en-US" sz="2400" dirty="0" smtClean="0"/>
          </a:p>
          <a:p>
            <a:pPr>
              <a:tabLst>
                <a:tab pos="171450" algn="l"/>
                <a:tab pos="361950" algn="l"/>
                <a:tab pos="631825" algn="l"/>
              </a:tabLst>
            </a:pPr>
            <a:r>
              <a:rPr lang="en-US" sz="2400" dirty="0" smtClean="0"/>
              <a:t>	Si la </a:t>
            </a:r>
            <a:r>
              <a:rPr lang="en-US" sz="2400" dirty="0" err="1" smtClean="0"/>
              <a:t>gente</a:t>
            </a:r>
            <a:r>
              <a:rPr lang="en-US" sz="2400" dirty="0" smtClean="0"/>
              <a:t> no </a:t>
            </a:r>
            <a:r>
              <a:rPr lang="en-US" sz="2400" dirty="0" err="1" smtClean="0"/>
              <a:t>considera</a:t>
            </a:r>
            <a:r>
              <a:rPr lang="en-US" sz="2400" dirty="0" smtClean="0"/>
              <a:t> las </a:t>
            </a:r>
            <a:r>
              <a:rPr lang="en-US" sz="2400" dirty="0" err="1" smtClean="0"/>
              <a:t>Escrituras</a:t>
            </a:r>
            <a:r>
              <a:rPr lang="en-US" sz="2400" dirty="0" smtClean="0"/>
              <a:t>, no </a:t>
            </a:r>
            <a:r>
              <a:rPr lang="en-US" sz="2400" dirty="0" err="1" smtClean="0"/>
              <a:t>puede</a:t>
            </a:r>
            <a:r>
              <a:rPr lang="en-US" sz="2400" dirty="0" smtClean="0"/>
              <a:t> </a:t>
            </a: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 err="1" smtClean="0"/>
              <a:t>sal-vada</a:t>
            </a:r>
            <a:r>
              <a:rPr lang="en-US" sz="2400" dirty="0" smtClean="0"/>
              <a:t> y no </a:t>
            </a:r>
            <a:r>
              <a:rPr lang="en-US" sz="2400" dirty="0" err="1" smtClean="0"/>
              <a:t>responderá</a:t>
            </a:r>
            <a:r>
              <a:rPr lang="en-US" sz="2400" dirty="0" smtClean="0"/>
              <a:t> al </a:t>
            </a:r>
            <a:r>
              <a:rPr lang="en-US" sz="2400" dirty="0" err="1" smtClean="0"/>
              <a:t>evangelio</a:t>
            </a:r>
            <a:r>
              <a:rPr lang="en-US" sz="2400" dirty="0" smtClean="0"/>
              <a:t>.</a:t>
            </a:r>
          </a:p>
          <a:p>
            <a:pPr>
              <a:tabLst>
                <a:tab pos="171450" algn="l"/>
                <a:tab pos="361950" algn="l"/>
                <a:tab pos="631825" algn="l"/>
              </a:tabLst>
            </a:pPr>
            <a:r>
              <a:rPr lang="en-US" sz="2400" dirty="0">
                <a:solidFill>
                  <a:srgbClr val="99FFCC"/>
                </a:solidFill>
              </a:rPr>
              <a:t>	</a:t>
            </a:r>
            <a:r>
              <a:rPr lang="en-US" sz="2400" dirty="0" smtClean="0">
                <a:solidFill>
                  <a:srgbClr val="99FFCC"/>
                </a:solidFill>
              </a:rPr>
              <a:t>4. </a:t>
            </a:r>
            <a:r>
              <a:rPr lang="en-US" sz="2400" dirty="0" err="1" smtClean="0">
                <a:solidFill>
                  <a:srgbClr val="99FFCC"/>
                </a:solidFill>
              </a:rPr>
              <a:t>Tiene</a:t>
            </a:r>
            <a:r>
              <a:rPr lang="en-US" sz="2400" dirty="0" smtClean="0">
                <a:solidFill>
                  <a:srgbClr val="99FFCC"/>
                </a:solidFill>
              </a:rPr>
              <a:t> que </a:t>
            </a:r>
            <a:r>
              <a:rPr lang="en-US" sz="2400" dirty="0" err="1" smtClean="0">
                <a:solidFill>
                  <a:srgbClr val="99FFCC"/>
                </a:solidFill>
              </a:rPr>
              <a:t>reconocer</a:t>
            </a:r>
            <a:r>
              <a:rPr lang="en-US" sz="2400" dirty="0" smtClean="0">
                <a:solidFill>
                  <a:srgbClr val="99FFCC"/>
                </a:solidFill>
              </a:rPr>
              <a:t> </a:t>
            </a:r>
            <a:r>
              <a:rPr lang="en-US" sz="2400" dirty="0" err="1" smtClean="0">
                <a:solidFill>
                  <a:srgbClr val="99FFCC"/>
                </a:solidFill>
              </a:rPr>
              <a:t>su</a:t>
            </a:r>
            <a:r>
              <a:rPr lang="en-US" sz="2400" dirty="0" smtClean="0">
                <a:solidFill>
                  <a:srgbClr val="99FFCC"/>
                </a:solidFill>
              </a:rPr>
              <a:t> </a:t>
            </a:r>
            <a:r>
              <a:rPr lang="en-US" sz="2400" dirty="0" err="1" smtClean="0">
                <a:solidFill>
                  <a:srgbClr val="99FFCC"/>
                </a:solidFill>
              </a:rPr>
              <a:t>estado</a:t>
            </a:r>
            <a:r>
              <a:rPr lang="en-US" sz="2400" dirty="0" smtClean="0">
                <a:solidFill>
                  <a:srgbClr val="99FFCC"/>
                </a:solidFill>
              </a:rPr>
              <a:t> de </a:t>
            </a:r>
            <a:r>
              <a:rPr lang="en-US" sz="2400" dirty="0" err="1" smtClean="0">
                <a:solidFill>
                  <a:srgbClr val="99FFCC"/>
                </a:solidFill>
              </a:rPr>
              <a:t>pecado</a:t>
            </a:r>
            <a:r>
              <a:rPr lang="en-US" sz="2400" dirty="0" smtClean="0">
                <a:solidFill>
                  <a:srgbClr val="99FFCC"/>
                </a:solidFill>
              </a:rPr>
              <a:t> y </a:t>
            </a:r>
            <a:r>
              <a:rPr lang="en-US" sz="2400" dirty="0" err="1" smtClean="0">
                <a:solidFill>
                  <a:srgbClr val="99FFCC"/>
                </a:solidFill>
              </a:rPr>
              <a:t>creer</a:t>
            </a:r>
            <a:r>
              <a:rPr lang="en-US" sz="2400" dirty="0" smtClean="0">
                <a:solidFill>
                  <a:srgbClr val="99FFCC"/>
                </a:solidFill>
              </a:rPr>
              <a:t> que </a:t>
            </a:r>
            <a:r>
              <a:rPr lang="en-US" sz="2400" dirty="0" err="1" smtClean="0">
                <a:solidFill>
                  <a:srgbClr val="99FFCC"/>
                </a:solidFill>
              </a:rPr>
              <a:t>Jesús</a:t>
            </a:r>
            <a:r>
              <a:rPr lang="en-US" sz="2400" dirty="0" smtClean="0">
                <a:solidFill>
                  <a:srgbClr val="99FFCC"/>
                </a:solidFill>
              </a:rPr>
              <a:t> </a:t>
            </a:r>
            <a:r>
              <a:rPr lang="en-US" sz="2400" dirty="0" err="1" smtClean="0">
                <a:solidFill>
                  <a:srgbClr val="99FFCC"/>
                </a:solidFill>
              </a:rPr>
              <a:t>murió</a:t>
            </a:r>
            <a:r>
              <a:rPr lang="en-US" sz="2400" dirty="0" smtClean="0">
                <a:solidFill>
                  <a:srgbClr val="99FFCC"/>
                </a:solidFill>
              </a:rPr>
              <a:t> </a:t>
            </a:r>
            <a:r>
              <a:rPr lang="en-US" sz="2400" dirty="0" err="1" smtClean="0">
                <a:solidFill>
                  <a:srgbClr val="99FFCC"/>
                </a:solidFill>
              </a:rPr>
              <a:t>por</a:t>
            </a:r>
            <a:r>
              <a:rPr lang="en-US" sz="2400" dirty="0" smtClean="0">
                <a:solidFill>
                  <a:srgbClr val="99FFCC"/>
                </a:solidFill>
              </a:rPr>
              <a:t> </a:t>
            </a:r>
            <a:r>
              <a:rPr lang="en-US" sz="2400" dirty="0" err="1" smtClean="0">
                <a:solidFill>
                  <a:srgbClr val="99FFCC"/>
                </a:solidFill>
              </a:rPr>
              <a:t>nuestros</a:t>
            </a:r>
            <a:r>
              <a:rPr lang="en-US" sz="2400" dirty="0" smtClean="0">
                <a:solidFill>
                  <a:srgbClr val="99FFCC"/>
                </a:solidFill>
              </a:rPr>
              <a:t> </a:t>
            </a:r>
            <a:r>
              <a:rPr lang="en-US" sz="2400" dirty="0" err="1" smtClean="0">
                <a:solidFill>
                  <a:srgbClr val="99FFCC"/>
                </a:solidFill>
              </a:rPr>
              <a:t>pecados</a:t>
            </a:r>
            <a:r>
              <a:rPr lang="en-US" sz="2400" dirty="0" smtClean="0">
                <a:solidFill>
                  <a:srgbClr val="99FFCC"/>
                </a:solidFill>
              </a:rPr>
              <a:t>. </a:t>
            </a:r>
            <a:endParaRPr lang="es-ES_tradnl" sz="2400" dirty="0"/>
          </a:p>
        </p:txBody>
      </p:sp>
    </p:spTree>
    <p:extLst>
      <p:ext uri="{BB962C8B-B14F-4D97-AF65-F5344CB8AC3E}">
        <p14:creationId xmlns:p14="http://schemas.microsoft.com/office/powerpoint/2010/main" val="1381162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60648"/>
            <a:ext cx="8928992" cy="2016224"/>
          </a:xfrm>
        </p:spPr>
        <p:txBody>
          <a:bodyPr/>
          <a:lstStyle/>
          <a:p>
            <a:pPr lvl="1"/>
            <a:r>
              <a:rPr lang="en-US" sz="2400" dirty="0" smtClean="0">
                <a:solidFill>
                  <a:srgbClr val="99FFCC"/>
                </a:solidFill>
              </a:rPr>
              <a:t>	</a:t>
            </a:r>
            <a:r>
              <a:rPr lang="en-US" sz="2400" dirty="0" smtClean="0"/>
              <a:t>El </a:t>
            </a:r>
            <a:r>
              <a:rPr lang="en-US" sz="2400" dirty="0" err="1" smtClean="0"/>
              <a:t>evangelio</a:t>
            </a:r>
            <a:r>
              <a:rPr lang="en-US" sz="2400" dirty="0" smtClean="0"/>
              <a:t> son las </a:t>
            </a:r>
            <a:r>
              <a:rPr lang="en-US" sz="2400" dirty="0" err="1" smtClean="0"/>
              <a:t>buenas</a:t>
            </a:r>
            <a:r>
              <a:rPr lang="en-US" sz="2400" dirty="0" smtClean="0"/>
              <a:t> </a:t>
            </a:r>
            <a:r>
              <a:rPr lang="en-US" sz="2400" dirty="0" err="1" smtClean="0"/>
              <a:t>nuevas</a:t>
            </a:r>
            <a:r>
              <a:rPr lang="en-US" sz="2400" dirty="0" smtClean="0"/>
              <a:t> de </a:t>
            </a:r>
            <a:r>
              <a:rPr lang="en-US" sz="2400" i="1" dirty="0" err="1" smtClean="0"/>
              <a:t>perdón</a:t>
            </a:r>
            <a:r>
              <a:rPr lang="en-US" sz="2400" i="1" dirty="0" smtClean="0"/>
              <a:t> de </a:t>
            </a:r>
            <a:r>
              <a:rPr lang="en-US" sz="2400" i="1" dirty="0" err="1" smtClean="0"/>
              <a:t>pecados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por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medio</a:t>
            </a:r>
            <a:r>
              <a:rPr lang="en-US" sz="2400" i="1" dirty="0" smtClean="0"/>
              <a:t> de Cristo, </a:t>
            </a:r>
            <a:r>
              <a:rPr lang="en-US" sz="2400" i="1" dirty="0" smtClean="0">
                <a:solidFill>
                  <a:srgbClr val="99FFCC"/>
                </a:solidFill>
              </a:rPr>
              <a:t>Hech. </a:t>
            </a:r>
            <a:r>
              <a:rPr lang="en-US" sz="2400" dirty="0" smtClean="0">
                <a:solidFill>
                  <a:srgbClr val="99FFCC"/>
                </a:solidFill>
              </a:rPr>
              <a:t>13:38,39</a:t>
            </a:r>
            <a:r>
              <a:rPr lang="en-US" sz="2400" dirty="0" smtClean="0"/>
              <a:t>, </a:t>
            </a:r>
            <a:r>
              <a:rPr lang="es-ES" sz="2400" i="1" dirty="0"/>
              <a:t>Os sea, pues, notorio, varones hermanos, que por Éste os es predicado el perdón de pecados, </a:t>
            </a:r>
            <a:r>
              <a:rPr lang="es-ES" sz="2400" i="1" dirty="0" smtClean="0"/>
              <a:t> 39  </a:t>
            </a:r>
            <a:r>
              <a:rPr lang="es-ES" sz="2400" i="1" dirty="0"/>
              <a:t>y por Él, todos los que creen, son </a:t>
            </a:r>
            <a:r>
              <a:rPr lang="es-ES" sz="2400" i="1" dirty="0" smtClean="0"/>
              <a:t>justifica-dos </a:t>
            </a:r>
            <a:r>
              <a:rPr lang="es-ES" sz="2400" i="1" dirty="0"/>
              <a:t>de todas las cosas que no pudieron ser justificados por la ley de Moisés.</a:t>
            </a:r>
            <a:endParaRPr lang="en-US" sz="2400" i="1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420888"/>
            <a:ext cx="8856984" cy="3528392"/>
          </a:xfrm>
        </p:spPr>
        <p:txBody>
          <a:bodyPr/>
          <a:lstStyle/>
          <a:p>
            <a:r>
              <a:rPr lang="en-US" sz="2400" dirty="0"/>
              <a:t>	</a:t>
            </a:r>
            <a:r>
              <a:rPr lang="en-US" sz="2400" dirty="0" smtClean="0"/>
              <a:t>Pablo </a:t>
            </a:r>
            <a:r>
              <a:rPr lang="en-US" sz="2400" dirty="0" err="1" smtClean="0"/>
              <a:t>escribió</a:t>
            </a:r>
            <a:r>
              <a:rPr lang="en-US" sz="2400" dirty="0" smtClean="0"/>
              <a:t>, </a:t>
            </a:r>
            <a:r>
              <a:rPr lang="es-ES" sz="2400" i="1" dirty="0"/>
              <a:t>por cuanto todos pecaron, y están destituidos de la gloria de </a:t>
            </a:r>
            <a:r>
              <a:rPr lang="es-ES" sz="2400" i="1" dirty="0" smtClean="0"/>
              <a:t>Dios</a:t>
            </a:r>
            <a:r>
              <a:rPr lang="en-US" sz="2400" i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99FFCC"/>
                </a:solidFill>
              </a:rPr>
              <a:t>Rom. </a:t>
            </a:r>
            <a:r>
              <a:rPr lang="en-US" sz="2400" dirty="0">
                <a:solidFill>
                  <a:srgbClr val="99FFCC"/>
                </a:solidFill>
              </a:rPr>
              <a:t>3:23</a:t>
            </a:r>
            <a:r>
              <a:rPr lang="en-US" sz="2400" dirty="0"/>
              <a:t>). </a:t>
            </a:r>
            <a:r>
              <a:rPr lang="en-US" sz="2400" dirty="0" smtClean="0"/>
              <a:t>Pero Juan </a:t>
            </a:r>
            <a:r>
              <a:rPr lang="en-US" sz="2400" dirty="0" err="1" smtClean="0"/>
              <a:t>escribió</a:t>
            </a:r>
            <a:r>
              <a:rPr lang="en-US" sz="2400" dirty="0" smtClean="0"/>
              <a:t>, </a:t>
            </a:r>
            <a:r>
              <a:rPr lang="es-ES" sz="2400" i="1" dirty="0"/>
              <a:t>Si decimos que no tenemos pecado, nos </a:t>
            </a:r>
            <a:r>
              <a:rPr lang="es-ES" sz="2400" i="1" dirty="0" err="1" smtClean="0"/>
              <a:t>enga-ñamos</a:t>
            </a:r>
            <a:r>
              <a:rPr lang="es-ES" sz="2400" i="1" dirty="0" smtClean="0"/>
              <a:t> </a:t>
            </a:r>
            <a:r>
              <a:rPr lang="es-ES" sz="2400" i="1" dirty="0"/>
              <a:t>a nosotros mismos, y la verdad no está en </a:t>
            </a:r>
            <a:r>
              <a:rPr lang="es-ES" sz="2400" i="1" dirty="0" err="1" smtClean="0"/>
              <a:t>noso-tros</a:t>
            </a:r>
            <a:r>
              <a:rPr lang="es-ES" sz="2400" i="1" dirty="0" smtClean="0"/>
              <a:t> </a:t>
            </a:r>
            <a:r>
              <a:rPr lang="en-US" sz="2400" dirty="0" smtClean="0"/>
              <a:t>(</a:t>
            </a:r>
            <a:r>
              <a:rPr lang="en-US" sz="2400" dirty="0">
                <a:solidFill>
                  <a:srgbClr val="99FFCC"/>
                </a:solidFill>
              </a:rPr>
              <a:t>1 John 1:8</a:t>
            </a:r>
            <a:r>
              <a:rPr lang="en-US" sz="2400" dirty="0"/>
              <a:t>). </a:t>
            </a:r>
            <a:r>
              <a:rPr lang="en-US" sz="2400" dirty="0" smtClean="0"/>
              <a:t>(Los </a:t>
            </a:r>
            <a:r>
              <a:rPr lang="en-US" sz="2400" dirty="0" err="1" smtClean="0"/>
              <a:t>gnósticos</a:t>
            </a:r>
            <a:r>
              <a:rPr lang="en-US" sz="2400" dirty="0" smtClean="0"/>
              <a:t> </a:t>
            </a:r>
            <a:r>
              <a:rPr lang="en-US" sz="2400" dirty="0" err="1" smtClean="0"/>
              <a:t>negaban</a:t>
            </a:r>
            <a:r>
              <a:rPr lang="en-US" sz="2400" dirty="0" smtClean="0"/>
              <a:t> la </a:t>
            </a:r>
            <a:r>
              <a:rPr lang="en-US" sz="2400" dirty="0" err="1" smtClean="0"/>
              <a:t>realidad</a:t>
            </a:r>
            <a:r>
              <a:rPr lang="en-US" sz="2400" dirty="0" smtClean="0"/>
              <a:t> del </a:t>
            </a:r>
            <a:r>
              <a:rPr lang="en-US" sz="2400" dirty="0" err="1" smtClean="0"/>
              <a:t>pecado</a:t>
            </a:r>
            <a:r>
              <a:rPr lang="en-US" sz="2400" dirty="0"/>
              <a:t>;</a:t>
            </a:r>
            <a:r>
              <a:rPr lang="en-US" sz="2400" dirty="0" smtClean="0"/>
              <a:t> </a:t>
            </a:r>
            <a:r>
              <a:rPr lang="en-US" sz="2400" dirty="0" err="1" smtClean="0"/>
              <a:t>negaron</a:t>
            </a:r>
            <a:r>
              <a:rPr lang="en-US" sz="2400" dirty="0" smtClean="0"/>
              <a:t> </a:t>
            </a:r>
            <a:r>
              <a:rPr lang="en-US" sz="2400" dirty="0" err="1" smtClean="0"/>
              <a:t>tener</a:t>
            </a:r>
            <a:r>
              <a:rPr lang="en-US" sz="2400" dirty="0" smtClean="0"/>
              <a:t> </a:t>
            </a:r>
            <a:r>
              <a:rPr lang="en-US" sz="2400" dirty="0" err="1" smtClean="0"/>
              <a:t>pecado</a:t>
            </a:r>
            <a:r>
              <a:rPr lang="en-US" sz="2400" dirty="0" smtClean="0"/>
              <a:t>).</a:t>
            </a:r>
            <a:endParaRPr lang="en-US" sz="2400" dirty="0"/>
          </a:p>
          <a:p>
            <a:r>
              <a:rPr lang="en-US" sz="2400" dirty="0" smtClean="0"/>
              <a:t>	Los que no </a:t>
            </a:r>
            <a:r>
              <a:rPr lang="en-US" sz="2400" dirty="0" err="1" smtClean="0"/>
              <a:t>reconocen</a:t>
            </a:r>
            <a:r>
              <a:rPr lang="en-US" sz="2400" dirty="0" smtClean="0"/>
              <a:t> </a:t>
            </a:r>
            <a:r>
              <a:rPr lang="en-US" sz="2400" dirty="0" err="1" smtClean="0"/>
              <a:t>sus</a:t>
            </a:r>
            <a:r>
              <a:rPr lang="en-US" sz="2400" dirty="0" smtClean="0"/>
              <a:t> </a:t>
            </a:r>
            <a:r>
              <a:rPr lang="en-US" sz="2400" dirty="0" err="1" smtClean="0"/>
              <a:t>pecados</a:t>
            </a:r>
            <a:r>
              <a:rPr lang="en-US" sz="2400" dirty="0" smtClean="0"/>
              <a:t> no </a:t>
            </a:r>
            <a:r>
              <a:rPr lang="en-US" sz="2400" dirty="0" err="1" smtClean="0"/>
              <a:t>verán</a:t>
            </a:r>
            <a:r>
              <a:rPr lang="en-US" sz="2400" dirty="0" smtClean="0"/>
              <a:t> </a:t>
            </a:r>
            <a:r>
              <a:rPr lang="en-US" sz="2400" dirty="0" err="1" smtClean="0"/>
              <a:t>necesidad</a:t>
            </a:r>
            <a:r>
              <a:rPr lang="en-US" sz="2400" dirty="0" smtClean="0"/>
              <a:t> del </a:t>
            </a:r>
            <a:r>
              <a:rPr lang="en-US" sz="2400" dirty="0" err="1" smtClean="0"/>
              <a:t>evangelio</a:t>
            </a:r>
            <a:r>
              <a:rPr lang="en-US" sz="2400" dirty="0" smtClean="0"/>
              <a:t>. El que no </a:t>
            </a:r>
            <a:r>
              <a:rPr lang="en-US" sz="2400" dirty="0" err="1" smtClean="0"/>
              <a:t>piensa</a:t>
            </a:r>
            <a:r>
              <a:rPr lang="en-US" sz="2400" dirty="0" smtClean="0"/>
              <a:t> </a:t>
            </a:r>
            <a:r>
              <a:rPr lang="en-US" sz="2400" dirty="0" err="1" smtClean="0"/>
              <a:t>estar</a:t>
            </a:r>
            <a:r>
              <a:rPr lang="en-US" sz="2400" dirty="0" smtClean="0"/>
              <a:t> </a:t>
            </a:r>
            <a:r>
              <a:rPr lang="en-US" sz="2400" dirty="0" err="1" smtClean="0"/>
              <a:t>enfermo</a:t>
            </a:r>
            <a:r>
              <a:rPr lang="en-US" sz="2400" dirty="0" smtClean="0"/>
              <a:t> no </a:t>
            </a:r>
            <a:r>
              <a:rPr lang="en-US" sz="2400" dirty="0" err="1" smtClean="0"/>
              <a:t>buscará</a:t>
            </a:r>
            <a:r>
              <a:rPr lang="en-US" sz="2400" dirty="0" smtClean="0"/>
              <a:t> </a:t>
            </a:r>
            <a:r>
              <a:rPr lang="en-US" sz="2400" dirty="0" err="1" smtClean="0"/>
              <a:t>remedio</a:t>
            </a:r>
            <a:r>
              <a:rPr lang="en-US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764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332656"/>
            <a:ext cx="8928992" cy="864096"/>
          </a:xfrm>
        </p:spPr>
        <p:txBody>
          <a:bodyPr/>
          <a:lstStyle/>
          <a:p>
            <a:pPr lvl="0"/>
            <a:r>
              <a:rPr lang="es-ES_tradnl" sz="2400" dirty="0" smtClean="0"/>
              <a:t>	El que no reconoce que es pecador, no responderá al </a:t>
            </a:r>
            <a:r>
              <a:rPr lang="es-ES_tradnl" sz="2400" dirty="0" err="1" smtClean="0"/>
              <a:t>evengelio</a:t>
            </a:r>
            <a:r>
              <a:rPr lang="es-ES_tradnl" sz="2400" dirty="0" smtClean="0"/>
              <a:t>.	</a:t>
            </a:r>
            <a:endParaRPr lang="es-ES_tradnl" sz="24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96752"/>
            <a:ext cx="8928992" cy="4968552"/>
          </a:xfrm>
        </p:spPr>
        <p:txBody>
          <a:bodyPr/>
          <a:lstStyle/>
          <a:p>
            <a:r>
              <a:rPr lang="en-US" sz="2400" dirty="0" smtClean="0">
                <a:solidFill>
                  <a:srgbClr val="FFFF00"/>
                </a:solidFill>
              </a:rPr>
              <a:t>5</a:t>
            </a:r>
            <a:r>
              <a:rPr lang="en-US" sz="2400" dirty="0">
                <a:solidFill>
                  <a:srgbClr val="FFFF00"/>
                </a:solidFill>
              </a:rPr>
              <a:t>. </a:t>
            </a:r>
            <a:r>
              <a:rPr lang="en-US" sz="2400" dirty="0" smtClean="0">
                <a:solidFill>
                  <a:srgbClr val="FFFF00"/>
                </a:solidFill>
              </a:rPr>
              <a:t>No </a:t>
            </a:r>
            <a:r>
              <a:rPr lang="en-US" sz="2400" dirty="0" err="1" smtClean="0">
                <a:solidFill>
                  <a:srgbClr val="FFFF00"/>
                </a:solidFill>
              </a:rPr>
              <a:t>puede</a:t>
            </a:r>
            <a:r>
              <a:rPr lang="en-US" sz="2400" dirty="0" smtClean="0">
                <a:solidFill>
                  <a:srgbClr val="FFFF00"/>
                </a:solidFill>
              </a:rPr>
              <a:t> la persona </a:t>
            </a:r>
            <a:r>
              <a:rPr lang="en-US" sz="2400" dirty="0" err="1" smtClean="0">
                <a:solidFill>
                  <a:srgbClr val="FFFF00"/>
                </a:solidFill>
              </a:rPr>
              <a:t>estar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contenta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en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sus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pecados</a:t>
            </a:r>
            <a:r>
              <a:rPr lang="en-US" sz="2400" dirty="0" smtClean="0">
                <a:solidFill>
                  <a:srgbClr val="FFFF00"/>
                </a:solidFill>
              </a:rPr>
              <a:t>, </a:t>
            </a:r>
            <a:r>
              <a:rPr lang="en-US" sz="2400" dirty="0" err="1" smtClean="0">
                <a:solidFill>
                  <a:srgbClr val="FFFF00"/>
                </a:solidFill>
              </a:rPr>
              <a:t>sino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tiene</a:t>
            </a:r>
            <a:r>
              <a:rPr lang="en-US" sz="2400" dirty="0" smtClean="0">
                <a:solidFill>
                  <a:srgbClr val="FFFF00"/>
                </a:solidFill>
              </a:rPr>
              <a:t> que </a:t>
            </a:r>
            <a:r>
              <a:rPr lang="en-US" sz="2400" dirty="0" err="1" smtClean="0">
                <a:solidFill>
                  <a:srgbClr val="FFFF00"/>
                </a:solidFill>
              </a:rPr>
              <a:t>desear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corregir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situación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Desafortunadamente</a:t>
            </a:r>
            <a:r>
              <a:rPr lang="en-US" sz="2400" dirty="0" smtClean="0"/>
              <a:t> </a:t>
            </a:r>
            <a:r>
              <a:rPr lang="en-US" sz="2400" dirty="0" err="1" smtClean="0"/>
              <a:t>muchos</a:t>
            </a:r>
            <a:r>
              <a:rPr lang="en-US" sz="2400" dirty="0" smtClean="0"/>
              <a:t>	hoy </a:t>
            </a:r>
            <a:r>
              <a:rPr lang="en-US" sz="2400" dirty="0" err="1" smtClean="0"/>
              <a:t>admiten</a:t>
            </a:r>
            <a:r>
              <a:rPr lang="en-US" sz="2400" dirty="0" smtClean="0"/>
              <a:t> que </a:t>
            </a:r>
            <a:r>
              <a:rPr lang="en-US" sz="2400" dirty="0" err="1" smtClean="0"/>
              <a:t>están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pecado</a:t>
            </a:r>
            <a:r>
              <a:rPr lang="en-US" sz="2400" dirty="0" smtClean="0"/>
              <a:t> </a:t>
            </a:r>
            <a:r>
              <a:rPr lang="en-US" sz="2400" dirty="0" err="1" smtClean="0"/>
              <a:t>pero</a:t>
            </a:r>
            <a:r>
              <a:rPr lang="en-US" sz="2400" dirty="0" smtClean="0"/>
              <a:t> no </a:t>
            </a:r>
            <a:r>
              <a:rPr lang="en-US" sz="2400" dirty="0" err="1" smtClean="0"/>
              <a:t>hacen</a:t>
            </a:r>
            <a:r>
              <a:rPr lang="en-US" sz="2400" dirty="0" smtClean="0"/>
              <a:t> </a:t>
            </a:r>
            <a:r>
              <a:rPr lang="en-US" sz="2400" dirty="0" err="1" smtClean="0"/>
              <a:t>caso</a:t>
            </a:r>
            <a:r>
              <a:rPr lang="en-US" sz="2400" dirty="0" smtClean="0"/>
              <a:t> de </a:t>
            </a:r>
            <a:r>
              <a:rPr lang="en-US" sz="2400" dirty="0" err="1" smtClean="0"/>
              <a:t>ello</a:t>
            </a:r>
            <a:r>
              <a:rPr lang="en-US" sz="2400" dirty="0" smtClean="0"/>
              <a:t>. </a:t>
            </a:r>
            <a:r>
              <a:rPr lang="en-US" sz="2400" dirty="0" err="1" smtClean="0"/>
              <a:t>Están</a:t>
            </a:r>
            <a:r>
              <a:rPr lang="en-US" sz="2400" dirty="0" smtClean="0"/>
              <a:t> </a:t>
            </a:r>
            <a:r>
              <a:rPr lang="en-US" sz="2400" dirty="0" err="1" smtClean="0"/>
              <a:t>contentos</a:t>
            </a:r>
            <a:r>
              <a:rPr lang="en-US" sz="2400" dirty="0" smtClean="0"/>
              <a:t> y no </a:t>
            </a:r>
            <a:r>
              <a:rPr lang="en-US" sz="2400" dirty="0" err="1" smtClean="0"/>
              <a:t>desean</a:t>
            </a:r>
            <a:r>
              <a:rPr lang="en-US" sz="2400" dirty="0" smtClean="0"/>
              <a:t> </a:t>
            </a:r>
            <a:r>
              <a:rPr lang="en-US" sz="2400" dirty="0" err="1" smtClean="0"/>
              <a:t>cambiar</a:t>
            </a:r>
            <a:r>
              <a:rPr lang="en-US" sz="2400" dirty="0" smtClean="0"/>
              <a:t> nada.</a:t>
            </a:r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necesario</a:t>
            </a:r>
            <a:r>
              <a:rPr lang="en-US" sz="2400" dirty="0" smtClean="0"/>
              <a:t> </a:t>
            </a:r>
            <a:r>
              <a:rPr lang="en-US" sz="2400" dirty="0" err="1" smtClean="0"/>
              <a:t>enseñar</a:t>
            </a:r>
            <a:r>
              <a:rPr lang="en-US" sz="2400" dirty="0" smtClean="0"/>
              <a:t> a </a:t>
            </a:r>
            <a:r>
              <a:rPr lang="en-US" sz="2400" dirty="0" err="1" smtClean="0"/>
              <a:t>los</a:t>
            </a:r>
            <a:r>
              <a:rPr lang="en-US" sz="2400" dirty="0" smtClean="0"/>
              <a:t> tales que </a:t>
            </a:r>
            <a:r>
              <a:rPr lang="en-US" sz="2400" dirty="0" err="1" smtClean="0"/>
              <a:t>aprecien</a:t>
            </a:r>
            <a:r>
              <a:rPr lang="en-US" sz="2400" dirty="0" smtClean="0"/>
              <a:t> la </a:t>
            </a:r>
            <a:r>
              <a:rPr lang="en-US" sz="2400" dirty="0" err="1" smtClean="0"/>
              <a:t>naturale-za</a:t>
            </a:r>
            <a:r>
              <a:rPr lang="en-US" sz="2400" dirty="0" smtClean="0"/>
              <a:t> horrible del </a:t>
            </a:r>
            <a:r>
              <a:rPr lang="en-US" sz="2400" dirty="0" err="1" smtClean="0"/>
              <a:t>pecado</a:t>
            </a:r>
            <a:r>
              <a:rPr lang="en-US" sz="2400" dirty="0" smtClean="0"/>
              <a:t>. !El </a:t>
            </a:r>
            <a:r>
              <a:rPr lang="en-US" sz="2400" dirty="0" err="1" smtClean="0"/>
              <a:t>pecado</a:t>
            </a:r>
            <a:r>
              <a:rPr lang="en-US" sz="2400" dirty="0" smtClean="0"/>
              <a:t> </a:t>
            </a:r>
            <a:r>
              <a:rPr lang="en-US" sz="2400" dirty="0" err="1" smtClean="0"/>
              <a:t>nos</a:t>
            </a:r>
            <a:r>
              <a:rPr lang="en-US" sz="2400" dirty="0" smtClean="0"/>
              <a:t> </a:t>
            </a:r>
            <a:r>
              <a:rPr lang="en-US" sz="2400" dirty="0" err="1" smtClean="0"/>
              <a:t>separa</a:t>
            </a:r>
            <a:r>
              <a:rPr lang="en-US" sz="2400" dirty="0" smtClean="0"/>
              <a:t> de Dios!  </a:t>
            </a:r>
            <a:r>
              <a:rPr lang="en-US" sz="2400" dirty="0" smtClean="0">
                <a:solidFill>
                  <a:srgbClr val="99FFCC"/>
                </a:solidFill>
              </a:rPr>
              <a:t>Isa. 59:2</a:t>
            </a:r>
            <a:r>
              <a:rPr lang="en-US" sz="2400" dirty="0" smtClean="0"/>
              <a:t>, …</a:t>
            </a:r>
            <a:r>
              <a:rPr lang="en-US" sz="2400" dirty="0"/>
              <a:t>	</a:t>
            </a:r>
          </a:p>
          <a:p>
            <a:r>
              <a:rPr lang="en-US" sz="2400" i="1" dirty="0"/>
              <a:t>	</a:t>
            </a:r>
            <a:r>
              <a:rPr lang="es-ES" sz="2400" i="1" dirty="0" smtClean="0"/>
              <a:t>vuestras </a:t>
            </a:r>
            <a:r>
              <a:rPr lang="es-ES" sz="2400" i="1" dirty="0"/>
              <a:t>iniquidades han hecho división entre vosotros y vuestro Dios, y vuestros pecados han hecho ocultar de vosotros su rostro para no </a:t>
            </a:r>
            <a:r>
              <a:rPr lang="es-ES" sz="2400" i="1" dirty="0" smtClean="0"/>
              <a:t>oír  ….. </a:t>
            </a:r>
            <a:endParaRPr lang="es-ES" sz="2400" i="1" dirty="0"/>
          </a:p>
          <a:p>
            <a:r>
              <a:rPr lang="en-US" sz="2400" dirty="0"/>
              <a:t>	</a:t>
            </a:r>
            <a:r>
              <a:rPr lang="en-US" sz="2400" dirty="0" smtClean="0"/>
              <a:t>y </a:t>
            </a:r>
            <a:r>
              <a:rPr lang="en-US" sz="2400" dirty="0" err="1" smtClean="0"/>
              <a:t>ellos</a:t>
            </a:r>
            <a:r>
              <a:rPr lang="en-US" sz="2400" dirty="0" smtClean="0"/>
              <a:t> </a:t>
            </a:r>
            <a:r>
              <a:rPr lang="en-US" sz="2400" dirty="0" err="1" smtClean="0"/>
              <a:t>dirigen</a:t>
            </a:r>
            <a:r>
              <a:rPr lang="en-US" sz="2400" dirty="0" smtClean="0"/>
              <a:t> a la persona a la </a:t>
            </a:r>
            <a:r>
              <a:rPr lang="en-US" sz="2400" dirty="0" err="1" smtClean="0"/>
              <a:t>muerte</a:t>
            </a:r>
            <a:r>
              <a:rPr lang="en-US" sz="2400" dirty="0" smtClean="0"/>
              <a:t> (</a:t>
            </a:r>
            <a:r>
              <a:rPr lang="en-US" sz="2400" dirty="0" err="1" smtClean="0"/>
              <a:t>separación</a:t>
            </a:r>
            <a:r>
              <a:rPr lang="en-US" sz="2400" dirty="0" smtClean="0"/>
              <a:t>) </a:t>
            </a:r>
            <a:r>
              <a:rPr lang="en-US" sz="2400" dirty="0" err="1" smtClean="0"/>
              <a:t>espi</a:t>
            </a:r>
            <a:r>
              <a:rPr lang="en-US" sz="2400" dirty="0" smtClean="0"/>
              <a:t>-ritual, </a:t>
            </a:r>
            <a:r>
              <a:rPr lang="en-US" sz="2400" dirty="0" smtClean="0">
                <a:solidFill>
                  <a:srgbClr val="99FFCC"/>
                </a:solidFill>
              </a:rPr>
              <a:t>Rom. 6:23</a:t>
            </a:r>
            <a:r>
              <a:rPr lang="en-US" sz="2400" dirty="0" smtClean="0"/>
              <a:t>, ....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2731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"/>
            <a:ext cx="8928992" cy="1556792"/>
          </a:xfrm>
        </p:spPr>
        <p:txBody>
          <a:bodyPr/>
          <a:lstStyle/>
          <a:p>
            <a:r>
              <a:rPr lang="es-ES_tradnl" sz="2400" dirty="0" smtClean="0"/>
              <a:t>	</a:t>
            </a:r>
            <a:r>
              <a:rPr lang="es-ES" sz="2400" i="1" dirty="0"/>
              <a:t>Porque la paga del pecado es muerte, mas la dádiva de Dios es vida eterna en Cristo Jesús Señor nuestro</a:t>
            </a:r>
            <a:r>
              <a:rPr lang="es-ES" sz="2400" i="1" dirty="0" smtClean="0"/>
              <a:t>.</a:t>
            </a:r>
            <a:endParaRPr lang="es-ES_tradnl" sz="2400" i="1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96753"/>
            <a:ext cx="8928992" cy="2952328"/>
          </a:xfrm>
        </p:spPr>
        <p:txBody>
          <a:bodyPr/>
          <a:lstStyle/>
          <a:p>
            <a:pPr marL="0" lvl="1" indent="0">
              <a:buNone/>
              <a:tabLst>
                <a:tab pos="171450" algn="l"/>
                <a:tab pos="361950" algn="l"/>
                <a:tab pos="631825" algn="l"/>
              </a:tabLst>
            </a:pPr>
            <a:r>
              <a:rPr lang="es-ES_tradnl" sz="2400" b="1" dirty="0" smtClean="0">
                <a:solidFill>
                  <a:schemeClr val="bg1"/>
                </a:solidFill>
              </a:rPr>
              <a:t>	Si la persona no se arrepiente, todo esto termina en el cas-</a:t>
            </a:r>
            <a:r>
              <a:rPr lang="es-ES_tradnl" sz="2400" b="1" dirty="0" err="1" smtClean="0">
                <a:solidFill>
                  <a:schemeClr val="bg1"/>
                </a:solidFill>
              </a:rPr>
              <a:t>tigo</a:t>
            </a:r>
            <a:r>
              <a:rPr lang="es-ES_tradnl" sz="2400" b="1" i="1" dirty="0" smtClean="0">
                <a:solidFill>
                  <a:schemeClr val="bg1"/>
                </a:solidFill>
              </a:rPr>
              <a:t>, </a:t>
            </a:r>
            <a:r>
              <a:rPr lang="es-ES" sz="2400" b="1" i="1" dirty="0">
                <a:solidFill>
                  <a:schemeClr val="bg1"/>
                </a:solidFill>
              </a:rPr>
              <a:t>los cuales sufrirán pena de eterna perdición, excluidos de la presencia del Señor y de la gloria de su </a:t>
            </a:r>
            <a:r>
              <a:rPr lang="es-ES" sz="2400" b="1" i="1" dirty="0" smtClean="0">
                <a:solidFill>
                  <a:schemeClr val="bg1"/>
                </a:solidFill>
              </a:rPr>
              <a:t>poder, </a:t>
            </a:r>
            <a:r>
              <a:rPr lang="es-ES" sz="2400" b="1" i="1" dirty="0" smtClean="0">
                <a:solidFill>
                  <a:srgbClr val="99FFCC"/>
                </a:solidFill>
              </a:rPr>
              <a:t>2 Tes. 1:9.</a:t>
            </a:r>
            <a:endParaRPr lang="es-ES" sz="2400" b="1" i="1" dirty="0">
              <a:solidFill>
                <a:schemeClr val="bg1"/>
              </a:solidFill>
            </a:endParaRPr>
          </a:p>
          <a:p>
            <a:pPr marL="0" lvl="1" indent="0">
              <a:buNone/>
              <a:tabLst>
                <a:tab pos="171450" algn="l"/>
                <a:tab pos="361950" algn="l"/>
                <a:tab pos="631825" algn="l"/>
              </a:tabLst>
            </a:pPr>
            <a:r>
              <a:rPr lang="es-ES" sz="2400" b="1" i="1" dirty="0">
                <a:solidFill>
                  <a:schemeClr val="bg1"/>
                </a:solidFill>
              </a:rPr>
              <a:t>	Jesús describe el lugar  al cual irán los perdidos como uno de “tinieblas de afuera” y “horno de fuego” y “lloro y crujir de dientes”, </a:t>
            </a:r>
            <a:r>
              <a:rPr lang="es-ES" sz="2400" b="1" i="1" dirty="0">
                <a:solidFill>
                  <a:srgbClr val="99FFCC"/>
                </a:solidFill>
              </a:rPr>
              <a:t>Mat. 8:12; 13:42</a:t>
            </a:r>
            <a:r>
              <a:rPr lang="es-ES" sz="2400" b="1" i="1" dirty="0" smtClean="0">
                <a:solidFill>
                  <a:schemeClr val="bg1"/>
                </a:solidFill>
              </a:rPr>
              <a:t>.</a:t>
            </a:r>
            <a:endParaRPr lang="es-ES" sz="2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7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89286" y="116632"/>
            <a:ext cx="8875201" cy="2304256"/>
          </a:xfrm>
        </p:spPr>
        <p:txBody>
          <a:bodyPr/>
          <a:lstStyle/>
          <a:p>
            <a:pPr algn="just"/>
            <a:r>
              <a:rPr lang="en-US" sz="2400" dirty="0" smtClean="0"/>
              <a:t>	La </a:t>
            </a:r>
            <a:r>
              <a:rPr lang="en-US" sz="2400" dirty="0" err="1" smtClean="0"/>
              <a:t>única</a:t>
            </a:r>
            <a:r>
              <a:rPr lang="en-US" sz="2400" dirty="0" smtClean="0"/>
              <a:t> </a:t>
            </a:r>
            <a:r>
              <a:rPr lang="en-US" sz="2400" dirty="0" err="1" smtClean="0"/>
              <a:t>manera</a:t>
            </a:r>
            <a:r>
              <a:rPr lang="en-US" sz="2400" dirty="0" smtClean="0"/>
              <a:t> de que </a:t>
            </a:r>
            <a:r>
              <a:rPr lang="en-US" sz="2400" dirty="0" err="1" smtClean="0"/>
              <a:t>uno</a:t>
            </a:r>
            <a:r>
              <a:rPr lang="en-US" sz="2400" dirty="0" smtClean="0"/>
              <a:t> </a:t>
            </a:r>
            <a:r>
              <a:rPr lang="en-US" sz="2400" dirty="0" err="1" smtClean="0"/>
              <a:t>puede</a:t>
            </a:r>
            <a:r>
              <a:rPr lang="en-US" sz="2400" dirty="0" smtClean="0"/>
              <a:t> </a:t>
            </a:r>
            <a:r>
              <a:rPr lang="en-US" sz="2400" dirty="0" err="1" smtClean="0"/>
              <a:t>estar</a:t>
            </a:r>
            <a:r>
              <a:rPr lang="en-US" sz="2400" dirty="0" smtClean="0"/>
              <a:t> </a:t>
            </a:r>
            <a:r>
              <a:rPr lang="en-US" sz="2400" dirty="0" err="1" smtClean="0"/>
              <a:t>contento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sus</a:t>
            </a:r>
            <a:r>
              <a:rPr lang="en-US" sz="2400" dirty="0" smtClean="0"/>
              <a:t> </a:t>
            </a:r>
            <a:r>
              <a:rPr lang="en-US" sz="2400" dirty="0" err="1" smtClean="0"/>
              <a:t>pecados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que no </a:t>
            </a:r>
            <a:r>
              <a:rPr lang="en-US" sz="2400" dirty="0" err="1" smtClean="0"/>
              <a:t>aprecie</a:t>
            </a:r>
            <a:r>
              <a:rPr lang="en-US" sz="2400" dirty="0" smtClean="0"/>
              <a:t> la </a:t>
            </a:r>
            <a:r>
              <a:rPr lang="en-US" sz="2400" dirty="0" err="1" smtClean="0"/>
              <a:t>severidad</a:t>
            </a:r>
            <a:r>
              <a:rPr lang="en-US" sz="2400" dirty="0" smtClean="0"/>
              <a:t> del </a:t>
            </a:r>
            <a:r>
              <a:rPr lang="en-US" sz="2400" dirty="0" err="1" smtClean="0"/>
              <a:t>castigo</a:t>
            </a:r>
            <a:r>
              <a:rPr lang="en-US" sz="2400" dirty="0" smtClean="0"/>
              <a:t> que </a:t>
            </a:r>
            <a:r>
              <a:rPr lang="en-US" sz="2400" dirty="0" err="1" smtClean="0"/>
              <a:t>espera</a:t>
            </a:r>
            <a:r>
              <a:rPr lang="en-US" sz="2400" dirty="0" smtClean="0"/>
              <a:t> a </a:t>
            </a:r>
            <a:r>
              <a:rPr lang="en-US" sz="2400" dirty="0" err="1" smtClean="0"/>
              <a:t>los</a:t>
            </a:r>
            <a:r>
              <a:rPr lang="en-US" sz="2400" dirty="0" smtClean="0"/>
              <a:t> que </a:t>
            </a:r>
            <a:r>
              <a:rPr lang="en-US" sz="2400" dirty="0" err="1" smtClean="0"/>
              <a:t>mueran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sus</a:t>
            </a:r>
            <a:r>
              <a:rPr lang="en-US" sz="2400" dirty="0" smtClean="0"/>
              <a:t> </a:t>
            </a:r>
            <a:r>
              <a:rPr lang="en-US" sz="2400" dirty="0" err="1" smtClean="0"/>
              <a:t>pecados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287" y="1916832"/>
            <a:ext cx="8928992" cy="3456384"/>
          </a:xfrm>
        </p:spPr>
        <p:txBody>
          <a:bodyPr/>
          <a:lstStyle/>
          <a:p>
            <a:pPr algn="just"/>
            <a:r>
              <a:rPr lang="en-US" sz="2400" dirty="0" smtClean="0"/>
              <a:t>	Si no </a:t>
            </a:r>
            <a:r>
              <a:rPr lang="en-US" sz="2400" dirty="0" err="1" smtClean="0"/>
              <a:t>quiere</a:t>
            </a:r>
            <a:r>
              <a:rPr lang="en-US" sz="2400" dirty="0" smtClean="0"/>
              <a:t> </a:t>
            </a:r>
            <a:r>
              <a:rPr lang="en-US" sz="2400" dirty="0" err="1" smtClean="0"/>
              <a:t>corregir</a:t>
            </a:r>
            <a:r>
              <a:rPr lang="en-US" sz="2400" dirty="0" smtClean="0"/>
              <a:t> </a:t>
            </a:r>
            <a:r>
              <a:rPr lang="en-US" sz="2400" dirty="0" err="1" smtClean="0"/>
              <a:t>sus</a:t>
            </a:r>
            <a:r>
              <a:rPr lang="en-US" sz="2400" dirty="0" smtClean="0"/>
              <a:t> </a:t>
            </a:r>
            <a:r>
              <a:rPr lang="en-US" sz="2400" dirty="0" err="1" smtClean="0"/>
              <a:t>pecados</a:t>
            </a:r>
            <a:r>
              <a:rPr lang="en-US" sz="2400" dirty="0" smtClean="0"/>
              <a:t>, no </a:t>
            </a:r>
            <a:r>
              <a:rPr lang="en-US" sz="2400" dirty="0" err="1" smtClean="0"/>
              <a:t>responderá</a:t>
            </a:r>
            <a:r>
              <a:rPr lang="en-US" sz="2400" dirty="0" smtClean="0"/>
              <a:t> al </a:t>
            </a:r>
            <a:r>
              <a:rPr lang="en-US" sz="2400" dirty="0" err="1" smtClean="0"/>
              <a:t>evangelio</a:t>
            </a:r>
            <a:r>
              <a:rPr lang="en-US" sz="2400" dirty="0" smtClean="0"/>
              <a:t>.</a:t>
            </a:r>
            <a:r>
              <a:rPr lang="en-US" sz="2400" dirty="0"/>
              <a:t>	</a:t>
            </a:r>
            <a:endParaRPr lang="en-US" sz="2400" dirty="0" smtClean="0"/>
          </a:p>
          <a:p>
            <a:pPr algn="just"/>
            <a:r>
              <a:rPr lang="en-US" sz="2400" dirty="0"/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6. La persona </a:t>
            </a:r>
            <a:r>
              <a:rPr lang="en-US" sz="2400" dirty="0" err="1" smtClean="0">
                <a:solidFill>
                  <a:srgbClr val="FFFF00"/>
                </a:solidFill>
              </a:rPr>
              <a:t>tiene</a:t>
            </a:r>
            <a:r>
              <a:rPr lang="en-US" sz="2400" dirty="0" smtClean="0">
                <a:solidFill>
                  <a:srgbClr val="FFFF00"/>
                </a:solidFill>
              </a:rPr>
              <a:t> que </a:t>
            </a:r>
            <a:r>
              <a:rPr lang="en-US" sz="2400" dirty="0" err="1" smtClean="0">
                <a:solidFill>
                  <a:srgbClr val="FFFF00"/>
                </a:solidFill>
              </a:rPr>
              <a:t>hacer</a:t>
            </a:r>
            <a:r>
              <a:rPr lang="en-US" sz="2400" dirty="0" smtClean="0">
                <a:solidFill>
                  <a:srgbClr val="FFFF00"/>
                </a:solidFill>
              </a:rPr>
              <a:t> lo que el </a:t>
            </a:r>
            <a:r>
              <a:rPr lang="en-US" sz="2400" dirty="0" err="1" smtClean="0">
                <a:solidFill>
                  <a:srgbClr val="FFFF00"/>
                </a:solidFill>
              </a:rPr>
              <a:t>Señor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requiere</a:t>
            </a:r>
            <a:r>
              <a:rPr lang="en-US" sz="2400" dirty="0" smtClean="0">
                <a:solidFill>
                  <a:srgbClr val="FFFF00"/>
                </a:solidFill>
              </a:rPr>
              <a:t> de </a:t>
            </a:r>
            <a:r>
              <a:rPr lang="en-US" sz="2400" dirty="0" err="1" smtClean="0">
                <a:solidFill>
                  <a:srgbClr val="FFFF00"/>
                </a:solidFill>
              </a:rPr>
              <a:t>ella</a:t>
            </a:r>
            <a:r>
              <a:rPr lang="en-US" sz="2400" dirty="0" smtClean="0">
                <a:solidFill>
                  <a:srgbClr val="FFFF00"/>
                </a:solidFill>
              </a:rPr>
              <a:t>. </a:t>
            </a:r>
            <a:r>
              <a:rPr lang="en-US" sz="2400" dirty="0" smtClean="0"/>
              <a:t>– </a:t>
            </a:r>
            <a:r>
              <a:rPr lang="en-US" sz="2400" dirty="0" err="1" smtClean="0"/>
              <a:t>Jesús</a:t>
            </a:r>
            <a:r>
              <a:rPr lang="en-US" sz="2400" dirty="0" smtClean="0"/>
              <a:t> </a:t>
            </a:r>
            <a:r>
              <a:rPr lang="es-ES" sz="2400" i="1" dirty="0"/>
              <a:t>vino a ser autor de eterna salvación para todos los que le </a:t>
            </a:r>
            <a:r>
              <a:rPr lang="es-ES" sz="2400" i="1" dirty="0" smtClean="0"/>
              <a:t>obedecen</a:t>
            </a:r>
            <a:r>
              <a:rPr lang="es-ES" sz="2400" dirty="0" smtClean="0"/>
              <a:t>, </a:t>
            </a:r>
            <a:r>
              <a:rPr lang="es-ES" sz="2400" dirty="0" smtClean="0">
                <a:solidFill>
                  <a:srgbClr val="99FFCC"/>
                </a:solidFill>
              </a:rPr>
              <a:t>Heb. 5:8.</a:t>
            </a:r>
          </a:p>
          <a:p>
            <a:pPr algn="just"/>
            <a:r>
              <a:rPr lang="es-ES" sz="2400" dirty="0">
                <a:solidFill>
                  <a:srgbClr val="99FFCC"/>
                </a:solidFill>
              </a:rPr>
              <a:t>	</a:t>
            </a:r>
            <a:r>
              <a:rPr lang="es-ES" sz="2400" dirty="0" smtClean="0"/>
              <a:t>Pero, </a:t>
            </a:r>
            <a:r>
              <a:rPr lang="en-US" sz="2400" dirty="0"/>
              <a:t>Jesus </a:t>
            </a:r>
            <a:r>
              <a:rPr lang="en-US" sz="2400" dirty="0" err="1" smtClean="0"/>
              <a:t>dijo</a:t>
            </a:r>
            <a:r>
              <a:rPr lang="en-US" sz="2400" dirty="0" smtClean="0"/>
              <a:t> que hay </a:t>
            </a:r>
            <a:r>
              <a:rPr lang="en-US" sz="2400" dirty="0" err="1" smtClean="0"/>
              <a:t>muchos</a:t>
            </a:r>
            <a:r>
              <a:rPr lang="en-US" sz="2400" dirty="0" smtClean="0"/>
              <a:t> que le </a:t>
            </a:r>
            <a:r>
              <a:rPr lang="en-US" sz="2400" dirty="0" err="1" smtClean="0"/>
              <a:t>dicen</a:t>
            </a:r>
            <a:r>
              <a:rPr lang="en-US" sz="2400" dirty="0" smtClean="0"/>
              <a:t>, “</a:t>
            </a:r>
            <a:r>
              <a:rPr lang="en-US" sz="2400" dirty="0" err="1" smtClean="0"/>
              <a:t>Señor</a:t>
            </a:r>
            <a:r>
              <a:rPr lang="en-US" sz="2400" dirty="0" smtClean="0"/>
              <a:t>, </a:t>
            </a:r>
            <a:r>
              <a:rPr lang="en-US" sz="2400" dirty="0" err="1" smtClean="0"/>
              <a:t>Señor</a:t>
            </a:r>
            <a:r>
              <a:rPr lang="en-US" sz="2400" dirty="0" smtClean="0"/>
              <a:t>” </a:t>
            </a:r>
            <a:r>
              <a:rPr lang="en-US" sz="2400" dirty="0" err="1" smtClean="0"/>
              <a:t>pero</a:t>
            </a:r>
            <a:r>
              <a:rPr lang="en-US" sz="2400" dirty="0" smtClean="0"/>
              <a:t> no </a:t>
            </a:r>
            <a:r>
              <a:rPr lang="en-US" sz="2400" dirty="0" err="1" smtClean="0"/>
              <a:t>hacen</a:t>
            </a:r>
            <a:r>
              <a:rPr lang="en-US" sz="2400" dirty="0" smtClean="0"/>
              <a:t> lo que </a:t>
            </a:r>
            <a:r>
              <a:rPr lang="en-US" sz="2400" dirty="0" err="1" smtClean="0"/>
              <a:t>manda</a:t>
            </a:r>
            <a:r>
              <a:rPr lang="en-US" sz="2400" dirty="0" smtClean="0"/>
              <a:t> (</a:t>
            </a:r>
            <a:r>
              <a:rPr lang="en-US" sz="2400" dirty="0" smtClean="0">
                <a:solidFill>
                  <a:srgbClr val="99FFCC"/>
                </a:solidFill>
              </a:rPr>
              <a:t>Luc. 6:46</a:t>
            </a:r>
            <a:r>
              <a:rPr lang="en-US" sz="2400" dirty="0" smtClean="0"/>
              <a:t>). </a:t>
            </a:r>
            <a:r>
              <a:rPr lang="en-US" sz="2400" dirty="0" err="1" smtClean="0"/>
              <a:t>Creen</a:t>
            </a:r>
            <a:r>
              <a:rPr lang="en-US" sz="2400" dirty="0" smtClean="0"/>
              <a:t> </a:t>
            </a:r>
            <a:r>
              <a:rPr lang="en-US" sz="2400" dirty="0" err="1" smtClean="0"/>
              <a:t>los</a:t>
            </a:r>
            <a:r>
              <a:rPr lang="en-US" sz="2400" dirty="0" smtClean="0"/>
              <a:t> tales que </a:t>
            </a:r>
            <a:r>
              <a:rPr lang="en-US" sz="2400" dirty="0" err="1" smtClean="0"/>
              <a:t>basta</a:t>
            </a:r>
            <a:r>
              <a:rPr lang="en-US" sz="2400" dirty="0" smtClean="0"/>
              <a:t> que la persona sea </a:t>
            </a:r>
            <a:r>
              <a:rPr lang="en-US" sz="2400" dirty="0" err="1" smtClean="0"/>
              <a:t>religiosa</a:t>
            </a:r>
            <a:r>
              <a:rPr lang="en-US" sz="2400" dirty="0" smtClean="0"/>
              <a:t>, </a:t>
            </a:r>
            <a:r>
              <a:rPr lang="en-US" sz="2400" dirty="0" err="1" smtClean="0"/>
              <a:t>miembro</a:t>
            </a:r>
            <a:r>
              <a:rPr lang="en-US" sz="2400" dirty="0" smtClean="0"/>
              <a:t> de </a:t>
            </a:r>
            <a:r>
              <a:rPr lang="en-US" sz="2400" dirty="0" err="1" smtClean="0"/>
              <a:t>alguna</a:t>
            </a:r>
            <a:r>
              <a:rPr lang="en-US" sz="2400" dirty="0" smtClean="0"/>
              <a:t> </a:t>
            </a:r>
            <a:r>
              <a:rPr lang="en-US" sz="2400" dirty="0" err="1" smtClean="0"/>
              <a:t>iglesia</a:t>
            </a:r>
            <a:r>
              <a:rPr lang="en-US" sz="2400" dirty="0" smtClean="0"/>
              <a:t>, </a:t>
            </a:r>
            <a:r>
              <a:rPr lang="en-US" sz="2400" dirty="0" err="1" smtClean="0"/>
              <a:t>buena</a:t>
            </a:r>
            <a:r>
              <a:rPr lang="en-US" sz="2400" dirty="0" smtClean="0"/>
              <a:t> </a:t>
            </a:r>
            <a:r>
              <a:rPr lang="en-US" sz="2400" dirty="0" err="1" smtClean="0"/>
              <a:t>gente</a:t>
            </a:r>
            <a:r>
              <a:rPr lang="en-US" sz="2400" dirty="0" smtClean="0"/>
              <a:t>. ¡</a:t>
            </a:r>
            <a:r>
              <a:rPr lang="en-US" sz="2400" dirty="0" err="1" smtClean="0"/>
              <a:t>Qué</a:t>
            </a:r>
            <a:r>
              <a:rPr lang="en-US" sz="2400" dirty="0" smtClean="0"/>
              <a:t> </a:t>
            </a:r>
            <a:r>
              <a:rPr lang="en-US" sz="2400" dirty="0" err="1" smtClean="0"/>
              <a:t>equivocados</a:t>
            </a:r>
            <a:r>
              <a:rPr lang="en-US" sz="2400" dirty="0" smtClean="0"/>
              <a:t> </a:t>
            </a:r>
            <a:r>
              <a:rPr lang="en-US" sz="2400" dirty="0" err="1" smtClean="0"/>
              <a:t>están</a:t>
            </a:r>
            <a:r>
              <a:rPr lang="en-US" sz="2400" dirty="0" smtClean="0"/>
              <a:t>!</a:t>
            </a:r>
            <a:endParaRPr lang="es-ES" sz="2400" dirty="0">
              <a:solidFill>
                <a:srgbClr val="99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18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96944" cy="1944216"/>
          </a:xfrm>
        </p:spPr>
        <p:txBody>
          <a:bodyPr/>
          <a:lstStyle/>
          <a:p>
            <a:r>
              <a:rPr lang="es-ES_tradnl" sz="2400" dirty="0"/>
              <a:t>	</a:t>
            </a:r>
            <a:r>
              <a:rPr lang="es-ES_tradnl" sz="2400" dirty="0" smtClean="0"/>
              <a:t>En lugar de hacer lo que mandó Pedro que se hiciera el día de Pentecostés, </a:t>
            </a:r>
            <a:r>
              <a:rPr lang="es-ES_tradnl" sz="2400" i="1" dirty="0" smtClean="0"/>
              <a:t>arrepentirse y bautizarse   (</a:t>
            </a:r>
            <a:r>
              <a:rPr lang="es-ES_tradnl" sz="2400" i="1" dirty="0" smtClean="0">
                <a:solidFill>
                  <a:srgbClr val="99FFCC"/>
                </a:solidFill>
              </a:rPr>
              <a:t>Hech. 2:38</a:t>
            </a:r>
            <a:r>
              <a:rPr lang="es-ES_tradnl" sz="2400" i="1" dirty="0" smtClean="0"/>
              <a:t>)</a:t>
            </a:r>
            <a:r>
              <a:rPr lang="es-ES_tradnl" sz="2400" dirty="0" smtClean="0"/>
              <a:t>, se prefiere hacer, creer o decir lo que la persona piensa que es correcto, o lo que sus padres y los llama-dos pastores le hayan dicho.</a:t>
            </a:r>
            <a:endParaRPr lang="es-ES_tradnl" sz="24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060848"/>
            <a:ext cx="8496944" cy="4392488"/>
          </a:xfrm>
        </p:spPr>
        <p:txBody>
          <a:bodyPr/>
          <a:lstStyle/>
          <a:p>
            <a:r>
              <a:rPr lang="en-US" sz="2400" dirty="0" smtClean="0"/>
              <a:t>	</a:t>
            </a:r>
            <a:r>
              <a:rPr lang="en-US" sz="2400" dirty="0" err="1" smtClean="0"/>
              <a:t>Jesús</a:t>
            </a:r>
            <a:r>
              <a:rPr lang="en-US" sz="2400" dirty="0" smtClean="0"/>
              <a:t> </a:t>
            </a:r>
            <a:r>
              <a:rPr lang="en-US" sz="2400" dirty="0" err="1" smtClean="0"/>
              <a:t>dijo</a:t>
            </a:r>
            <a:r>
              <a:rPr lang="en-US" sz="2400" dirty="0" smtClean="0"/>
              <a:t> que </a:t>
            </a:r>
            <a:r>
              <a:rPr lang="en-US" sz="2400" dirty="0" err="1" smtClean="0"/>
              <a:t>tenemos</a:t>
            </a:r>
            <a:r>
              <a:rPr lang="en-US" sz="2400" dirty="0" smtClean="0"/>
              <a:t> que </a:t>
            </a:r>
            <a:r>
              <a:rPr lang="en-US" sz="2400" dirty="0" err="1" smtClean="0"/>
              <a:t>creer</a:t>
            </a:r>
            <a:r>
              <a:rPr lang="en-US" sz="2400" dirty="0" smtClean="0"/>
              <a:t>, </a:t>
            </a:r>
            <a:r>
              <a:rPr lang="en-US" sz="2400" dirty="0" err="1" smtClean="0"/>
              <a:t>arrepentirse</a:t>
            </a:r>
            <a:r>
              <a:rPr lang="en-US" sz="2400" dirty="0" smtClean="0"/>
              <a:t> y </a:t>
            </a: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 err="1" smtClean="0"/>
              <a:t>bautizados</a:t>
            </a:r>
            <a:r>
              <a:rPr lang="en-US" sz="2400" dirty="0" smtClean="0"/>
              <a:t> para </a:t>
            </a:r>
            <a:r>
              <a:rPr lang="en-US" sz="2400" dirty="0" err="1" smtClean="0"/>
              <a:t>ser</a:t>
            </a:r>
            <a:r>
              <a:rPr lang="en-US" sz="2400" dirty="0" smtClean="0"/>
              <a:t> salvos (</a:t>
            </a:r>
            <a:r>
              <a:rPr lang="en-US" sz="2400" dirty="0" smtClean="0">
                <a:solidFill>
                  <a:srgbClr val="99FFCC"/>
                </a:solidFill>
              </a:rPr>
              <a:t>Jn. </a:t>
            </a:r>
            <a:r>
              <a:rPr lang="en-US" sz="2400" dirty="0" smtClean="0">
                <a:solidFill>
                  <a:srgbClr val="99FFCC"/>
                </a:solidFill>
              </a:rPr>
              <a:t>8:24</a:t>
            </a:r>
            <a:r>
              <a:rPr lang="en-US" sz="2400" dirty="0" smtClean="0">
                <a:solidFill>
                  <a:srgbClr val="99FFCC"/>
                </a:solidFill>
              </a:rPr>
              <a:t>; Luc. 13:3; Mar. 16:16</a:t>
            </a:r>
            <a:r>
              <a:rPr lang="en-US" sz="2400" dirty="0" smtClean="0"/>
              <a:t>).</a:t>
            </a:r>
          </a:p>
          <a:p>
            <a:r>
              <a:rPr lang="en-US" sz="2400" dirty="0" smtClean="0">
                <a:latin typeface="+mj-lt"/>
              </a:rPr>
              <a:t>	</a:t>
            </a:r>
            <a:r>
              <a:rPr lang="en-US" sz="2400" dirty="0" err="1" smtClean="0">
                <a:latin typeface="+mj-lt"/>
              </a:rPr>
              <a:t>Esto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es</a:t>
            </a:r>
            <a:r>
              <a:rPr lang="en-US" sz="2400" dirty="0" smtClean="0">
                <a:latin typeface="+mj-lt"/>
              </a:rPr>
              <a:t> lo que </a:t>
            </a:r>
            <a:r>
              <a:rPr lang="en-US" sz="2400" dirty="0" err="1" smtClean="0">
                <a:latin typeface="+mj-lt"/>
              </a:rPr>
              <a:t>los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apóstoles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enseñaron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seguida</a:t>
            </a:r>
            <a:r>
              <a:rPr lang="en-US" sz="2400" dirty="0" smtClean="0">
                <a:latin typeface="+mj-lt"/>
              </a:rPr>
              <a:t> de </a:t>
            </a:r>
            <a:r>
              <a:rPr lang="en-US" sz="2400" dirty="0" err="1" smtClean="0">
                <a:latin typeface="+mj-lt"/>
              </a:rPr>
              <a:t>establecida</a:t>
            </a:r>
            <a:r>
              <a:rPr lang="en-US" sz="2400" dirty="0" smtClean="0">
                <a:latin typeface="+mj-lt"/>
              </a:rPr>
              <a:t> la </a:t>
            </a:r>
            <a:r>
              <a:rPr lang="en-US" sz="2400" dirty="0" err="1" smtClean="0">
                <a:latin typeface="+mj-lt"/>
              </a:rPr>
              <a:t>iglesia</a:t>
            </a:r>
            <a:r>
              <a:rPr lang="en-US" sz="2400" dirty="0" smtClean="0">
                <a:latin typeface="+mj-lt"/>
              </a:rPr>
              <a:t>: </a:t>
            </a:r>
            <a:r>
              <a:rPr lang="en-US" sz="2400" dirty="0" err="1" smtClean="0">
                <a:latin typeface="+mj-lt"/>
              </a:rPr>
              <a:t>creer</a:t>
            </a:r>
            <a:r>
              <a:rPr lang="en-US" sz="2400" dirty="0" smtClean="0">
                <a:latin typeface="+mj-lt"/>
              </a:rPr>
              <a:t>, </a:t>
            </a:r>
            <a:r>
              <a:rPr lang="en-US" sz="2400" dirty="0" err="1" smtClean="0">
                <a:latin typeface="+mj-lt"/>
              </a:rPr>
              <a:t>arrepentirse</a:t>
            </a:r>
            <a:r>
              <a:rPr lang="en-US" sz="2400" dirty="0" smtClean="0">
                <a:latin typeface="+mj-lt"/>
              </a:rPr>
              <a:t>, y </a:t>
            </a:r>
            <a:r>
              <a:rPr lang="en-US" sz="2400" dirty="0" err="1" smtClean="0">
                <a:latin typeface="+mj-lt"/>
              </a:rPr>
              <a:t>bautizarse</a:t>
            </a:r>
            <a:r>
              <a:rPr lang="en-US" sz="2400" dirty="0" smtClean="0">
                <a:latin typeface="+mj-lt"/>
              </a:rPr>
              <a:t> (</a:t>
            </a:r>
            <a:r>
              <a:rPr lang="en-US" sz="2400" dirty="0" smtClean="0">
                <a:solidFill>
                  <a:srgbClr val="99FFCC"/>
                </a:solidFill>
                <a:latin typeface="+mj-lt"/>
              </a:rPr>
              <a:t>Hech. 2:37,38)</a:t>
            </a:r>
            <a:r>
              <a:rPr lang="en-US" sz="2400" dirty="0" smtClean="0">
                <a:latin typeface="+mj-lt"/>
              </a:rPr>
              <a:t>. Los </a:t>
            </a:r>
            <a:r>
              <a:rPr lang="en-US" sz="2400" dirty="0" err="1" smtClean="0">
                <a:latin typeface="+mj-lt"/>
              </a:rPr>
              <a:t>casos</a:t>
            </a:r>
            <a:r>
              <a:rPr lang="en-US" sz="2400" dirty="0" smtClean="0">
                <a:latin typeface="+mj-lt"/>
              </a:rPr>
              <a:t> de </a:t>
            </a:r>
            <a:r>
              <a:rPr lang="en-US" sz="2400" dirty="0" err="1" smtClean="0">
                <a:latin typeface="+mj-lt"/>
              </a:rPr>
              <a:t>conversión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registrados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en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Hechos</a:t>
            </a:r>
            <a:r>
              <a:rPr lang="en-US" sz="2400" dirty="0" smtClean="0">
                <a:latin typeface="+mj-lt"/>
              </a:rPr>
              <a:t> lo </a:t>
            </a:r>
            <a:r>
              <a:rPr lang="en-US" sz="2400" dirty="0" err="1" smtClean="0">
                <a:latin typeface="+mj-lt"/>
              </a:rPr>
              <a:t>verifican</a:t>
            </a:r>
            <a:r>
              <a:rPr lang="en-US" sz="2400" dirty="0" smtClean="0">
                <a:latin typeface="+mj-lt"/>
              </a:rPr>
              <a:t>. </a:t>
            </a:r>
            <a:r>
              <a:rPr lang="en-US" sz="2400" dirty="0" err="1" smtClean="0">
                <a:latin typeface="+mj-lt"/>
              </a:rPr>
              <a:t>Es</a:t>
            </a:r>
            <a:r>
              <a:rPr lang="en-US" sz="2400" dirty="0" smtClean="0">
                <a:latin typeface="+mj-lt"/>
              </a:rPr>
              <a:t> un </a:t>
            </a:r>
            <a:r>
              <a:rPr lang="en-US" sz="2400" dirty="0" err="1" smtClean="0">
                <a:latin typeface="+mj-lt"/>
              </a:rPr>
              <a:t>libro</a:t>
            </a:r>
            <a:r>
              <a:rPr lang="en-US" sz="2400" dirty="0" smtClean="0">
                <a:latin typeface="+mj-lt"/>
              </a:rPr>
              <a:t> de </a:t>
            </a:r>
            <a:r>
              <a:rPr lang="en-US" sz="2400" dirty="0" err="1" smtClean="0">
                <a:latin typeface="+mj-lt"/>
              </a:rPr>
              <a:t>ejemplos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apostólicos</a:t>
            </a:r>
            <a:r>
              <a:rPr lang="en-US" sz="2400" dirty="0" smtClean="0">
                <a:latin typeface="+mj-lt"/>
              </a:rPr>
              <a:t>.</a:t>
            </a:r>
          </a:p>
          <a:p>
            <a:r>
              <a:rPr lang="en-US" sz="2400" dirty="0" smtClean="0">
                <a:latin typeface="+mj-lt"/>
              </a:rPr>
              <a:t>	</a:t>
            </a:r>
            <a:r>
              <a:rPr lang="en-US" sz="2400" dirty="0" err="1" smtClean="0">
                <a:latin typeface="+mj-lt"/>
              </a:rPr>
              <a:t>Es</a:t>
            </a:r>
            <a:r>
              <a:rPr lang="en-US" sz="2400" dirty="0" smtClean="0">
                <a:latin typeface="+mj-lt"/>
              </a:rPr>
              <a:t> lo que la persona </a:t>
            </a:r>
            <a:r>
              <a:rPr lang="en-US" sz="2400" dirty="0" err="1" smtClean="0">
                <a:latin typeface="+mj-lt"/>
              </a:rPr>
              <a:t>tiene</a:t>
            </a:r>
            <a:r>
              <a:rPr lang="en-US" sz="2400" dirty="0" smtClean="0">
                <a:latin typeface="+mj-lt"/>
              </a:rPr>
              <a:t> que </a:t>
            </a:r>
            <a:r>
              <a:rPr lang="en-US" sz="2400" dirty="0" err="1" smtClean="0">
                <a:latin typeface="+mj-lt"/>
              </a:rPr>
              <a:t>hacer</a:t>
            </a:r>
            <a:r>
              <a:rPr lang="en-US" sz="2400" dirty="0" smtClean="0">
                <a:latin typeface="+mj-lt"/>
              </a:rPr>
              <a:t> hoy </a:t>
            </a:r>
            <a:r>
              <a:rPr lang="en-US" sz="2400" dirty="0" err="1" smtClean="0">
                <a:latin typeface="+mj-lt"/>
              </a:rPr>
              <a:t>en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día</a:t>
            </a:r>
            <a:r>
              <a:rPr lang="en-US" sz="2400" dirty="0" smtClean="0">
                <a:latin typeface="+mj-lt"/>
              </a:rPr>
              <a:t>: </a:t>
            </a:r>
            <a:r>
              <a:rPr lang="en-US" sz="2400" dirty="0" err="1" smtClean="0">
                <a:latin typeface="+mj-lt"/>
              </a:rPr>
              <a:t>creer</a:t>
            </a:r>
            <a:r>
              <a:rPr lang="en-US" sz="2400" dirty="0" smtClean="0">
                <a:latin typeface="+mj-lt"/>
              </a:rPr>
              <a:t> (</a:t>
            </a:r>
            <a:r>
              <a:rPr lang="en-US" sz="2400" dirty="0" smtClean="0">
                <a:solidFill>
                  <a:srgbClr val="99FFCC"/>
                </a:solidFill>
                <a:latin typeface="+mj-lt"/>
              </a:rPr>
              <a:t>Hech. 16:30</a:t>
            </a:r>
            <a:r>
              <a:rPr lang="en-US" sz="2400" dirty="0" smtClean="0">
                <a:latin typeface="+mj-lt"/>
              </a:rPr>
              <a:t>), </a:t>
            </a:r>
            <a:r>
              <a:rPr lang="en-US" sz="2400" dirty="0" err="1" smtClean="0">
                <a:latin typeface="+mj-lt"/>
              </a:rPr>
              <a:t>arrepentirse</a:t>
            </a:r>
            <a:r>
              <a:rPr lang="en-US" sz="2400" dirty="0" smtClean="0">
                <a:latin typeface="+mj-lt"/>
              </a:rPr>
              <a:t> (</a:t>
            </a:r>
            <a:r>
              <a:rPr lang="en-US" sz="2400" dirty="0" smtClean="0">
                <a:solidFill>
                  <a:srgbClr val="99FFCC"/>
                </a:solidFill>
                <a:latin typeface="+mj-lt"/>
              </a:rPr>
              <a:t>Hech. 17:30</a:t>
            </a:r>
            <a:r>
              <a:rPr lang="en-US" sz="2400" dirty="0" smtClean="0">
                <a:latin typeface="+mj-lt"/>
              </a:rPr>
              <a:t>), y </a:t>
            </a:r>
            <a:r>
              <a:rPr lang="en-US" sz="2400" dirty="0" err="1" smtClean="0">
                <a:latin typeface="+mj-lt"/>
              </a:rPr>
              <a:t>ser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bautizado</a:t>
            </a:r>
            <a:r>
              <a:rPr lang="en-US" sz="2400" dirty="0" smtClean="0">
                <a:latin typeface="+mj-lt"/>
              </a:rPr>
              <a:t> (</a:t>
            </a:r>
            <a:r>
              <a:rPr lang="en-US" sz="2400" dirty="0" smtClean="0">
                <a:solidFill>
                  <a:srgbClr val="99FFCC"/>
                </a:solidFill>
                <a:latin typeface="+mj-lt"/>
              </a:rPr>
              <a:t>Hech. 22:16</a:t>
            </a:r>
            <a:r>
              <a:rPr lang="en-US" sz="2400" dirty="0" smtClean="0">
                <a:latin typeface="+mj-lt"/>
              </a:rPr>
              <a:t>).</a:t>
            </a:r>
          </a:p>
          <a:p>
            <a:r>
              <a:rPr lang="en-US" sz="2400" dirty="0">
                <a:latin typeface="+mj-lt"/>
              </a:rPr>
              <a:t>	</a:t>
            </a:r>
            <a:r>
              <a:rPr lang="en-US" sz="2400" dirty="0" err="1" smtClean="0">
                <a:latin typeface="+mj-lt"/>
              </a:rPr>
              <a:t>Estimado</a:t>
            </a:r>
            <a:r>
              <a:rPr lang="en-US" sz="2400" dirty="0" smtClean="0">
                <a:latin typeface="+mj-lt"/>
              </a:rPr>
              <a:t> amigo, ¿</a:t>
            </a:r>
            <a:r>
              <a:rPr lang="en-US" sz="2400" dirty="0" err="1" smtClean="0">
                <a:latin typeface="+mj-lt"/>
              </a:rPr>
              <a:t>esto</a:t>
            </a:r>
            <a:r>
              <a:rPr lang="en-US" sz="2400" dirty="0" smtClean="0">
                <a:latin typeface="+mj-lt"/>
              </a:rPr>
              <a:t> lo ha </a:t>
            </a:r>
            <a:r>
              <a:rPr lang="en-US" sz="2400" dirty="0" err="1" smtClean="0">
                <a:latin typeface="+mj-lt"/>
              </a:rPr>
              <a:t>hecho</a:t>
            </a:r>
            <a:r>
              <a:rPr lang="en-US" sz="2400" dirty="0" smtClean="0">
                <a:latin typeface="+mj-lt"/>
              </a:rPr>
              <a:t> </a:t>
            </a:r>
            <a:r>
              <a:rPr lang="en-US" sz="2400" dirty="0" err="1" smtClean="0">
                <a:latin typeface="+mj-lt"/>
              </a:rPr>
              <a:t>usted</a:t>
            </a:r>
            <a:r>
              <a:rPr lang="en-US" sz="2400" dirty="0" smtClean="0">
                <a:latin typeface="+mj-lt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36374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496944" cy="1656184"/>
          </a:xfrm>
        </p:spPr>
        <p:txBody>
          <a:bodyPr/>
          <a:lstStyle/>
          <a:p>
            <a:pPr algn="ctr"/>
            <a:r>
              <a:rPr lang="en-US" i="1" dirty="0" smtClean="0">
                <a:solidFill>
                  <a:srgbClr val="FFFF00"/>
                </a:solidFill>
              </a:rPr>
              <a:t>TRES MIL PERSONAS</a:t>
            </a:r>
            <a:endParaRPr lang="en-US" i="1" dirty="0">
              <a:solidFill>
                <a:srgbClr val="FFFF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24744"/>
            <a:ext cx="8856984" cy="5400600"/>
          </a:xfrm>
        </p:spPr>
        <p:txBody>
          <a:bodyPr/>
          <a:lstStyle/>
          <a:p>
            <a:r>
              <a:rPr lang="en-US" sz="2400" dirty="0"/>
              <a:t>	</a:t>
            </a:r>
            <a:r>
              <a:rPr lang="en-US" sz="2400" dirty="0" smtClean="0"/>
              <a:t>La </a:t>
            </a:r>
            <a:r>
              <a:rPr lang="en-US" sz="2400" dirty="0" err="1" smtClean="0"/>
              <a:t>iglesia</a:t>
            </a:r>
            <a:r>
              <a:rPr lang="en-US" sz="2400" dirty="0" smtClean="0"/>
              <a:t> del </a:t>
            </a:r>
            <a:r>
              <a:rPr lang="en-US" sz="2400" dirty="0" err="1" smtClean="0"/>
              <a:t>Señor</a:t>
            </a:r>
            <a:r>
              <a:rPr lang="en-US" sz="2400" dirty="0"/>
              <a:t> </a:t>
            </a:r>
            <a:r>
              <a:rPr lang="en-US" sz="2400" dirty="0" err="1" smtClean="0"/>
              <a:t>fue</a:t>
            </a:r>
            <a:r>
              <a:rPr lang="en-US" sz="2400" dirty="0" smtClean="0"/>
              <a:t> </a:t>
            </a:r>
            <a:r>
              <a:rPr lang="en-US" sz="2400" dirty="0" err="1" smtClean="0"/>
              <a:t>establecida</a:t>
            </a:r>
            <a:r>
              <a:rPr lang="en-US" sz="2400" dirty="0" smtClean="0"/>
              <a:t> el </a:t>
            </a:r>
            <a:r>
              <a:rPr lang="en-US" sz="2400" dirty="0" err="1" smtClean="0"/>
              <a:t>día</a:t>
            </a:r>
            <a:r>
              <a:rPr lang="en-US" sz="2400" dirty="0" smtClean="0"/>
              <a:t> de </a:t>
            </a:r>
            <a:r>
              <a:rPr lang="en-US" sz="2400" dirty="0" err="1" smtClean="0"/>
              <a:t>Pentecostés</a:t>
            </a:r>
            <a:r>
              <a:rPr lang="en-US" sz="2400" dirty="0" smtClean="0"/>
              <a:t>, el que </a:t>
            </a:r>
            <a:r>
              <a:rPr lang="en-US" sz="2400" dirty="0" err="1" smtClean="0"/>
              <a:t>siguió</a:t>
            </a:r>
            <a:r>
              <a:rPr lang="en-US" sz="2400" dirty="0" smtClean="0"/>
              <a:t> a la </a:t>
            </a:r>
            <a:r>
              <a:rPr lang="en-US" sz="2400" dirty="0" err="1" smtClean="0"/>
              <a:t>muerte</a:t>
            </a:r>
            <a:r>
              <a:rPr lang="en-US" sz="2400" dirty="0" smtClean="0"/>
              <a:t>, </a:t>
            </a:r>
            <a:r>
              <a:rPr lang="en-US" sz="2400" dirty="0" err="1" smtClean="0"/>
              <a:t>sepultura</a:t>
            </a:r>
            <a:r>
              <a:rPr lang="en-US" sz="2400" dirty="0" smtClean="0"/>
              <a:t>, </a:t>
            </a:r>
            <a:r>
              <a:rPr lang="en-US" sz="2400" dirty="0" err="1" smtClean="0"/>
              <a:t>resurrección</a:t>
            </a:r>
            <a:r>
              <a:rPr lang="en-US" sz="2400" dirty="0" smtClean="0"/>
              <a:t> y </a:t>
            </a:r>
            <a:r>
              <a:rPr lang="en-US" sz="2400" dirty="0" err="1" smtClean="0"/>
              <a:t>ascen-sión</a:t>
            </a:r>
            <a:r>
              <a:rPr lang="en-US" sz="2400" dirty="0" smtClean="0"/>
              <a:t> de Cristo al </a:t>
            </a:r>
            <a:r>
              <a:rPr lang="en-US" sz="2400" dirty="0" err="1" smtClean="0"/>
              <a:t>cielo</a:t>
            </a:r>
            <a:r>
              <a:rPr lang="en-US" sz="2400" dirty="0" smtClean="0"/>
              <a:t> (</a:t>
            </a:r>
            <a:r>
              <a:rPr lang="en-US" sz="2400" dirty="0" err="1" smtClean="0">
                <a:solidFill>
                  <a:srgbClr val="99FFCC"/>
                </a:solidFill>
              </a:rPr>
              <a:t>Hechos</a:t>
            </a:r>
            <a:r>
              <a:rPr lang="en-US" sz="2400" dirty="0" smtClean="0">
                <a:solidFill>
                  <a:srgbClr val="99FFCC"/>
                </a:solidFill>
              </a:rPr>
              <a:t> 2</a:t>
            </a:r>
            <a:r>
              <a:rPr lang="en-US" sz="2400" dirty="0" smtClean="0"/>
              <a:t>).</a:t>
            </a:r>
          </a:p>
          <a:p>
            <a:r>
              <a:rPr lang="en-US" sz="2400" dirty="0" smtClean="0"/>
              <a:t>	Las </a:t>
            </a:r>
            <a:r>
              <a:rPr lang="en-US" sz="2400" dirty="0" err="1" smtClean="0"/>
              <a:t>Escrituras</a:t>
            </a:r>
            <a:r>
              <a:rPr lang="en-US" sz="2400" dirty="0" smtClean="0"/>
              <a:t> </a:t>
            </a:r>
            <a:r>
              <a:rPr lang="en-US" sz="2400" dirty="0" err="1" smtClean="0"/>
              <a:t>revelan</a:t>
            </a:r>
            <a:r>
              <a:rPr lang="en-US" sz="2400" dirty="0" smtClean="0"/>
              <a:t> que </a:t>
            </a:r>
            <a:r>
              <a:rPr lang="en-US" sz="2400" dirty="0" err="1" smtClean="0"/>
              <a:t>como</a:t>
            </a:r>
            <a:r>
              <a:rPr lang="en-US" sz="2400" dirty="0" smtClean="0"/>
              <a:t> </a:t>
            </a:r>
            <a:r>
              <a:rPr lang="en-US" sz="2400" dirty="0" err="1" smtClean="0"/>
              <a:t>tres</a:t>
            </a:r>
            <a:r>
              <a:rPr lang="en-US" sz="2400" dirty="0" smtClean="0"/>
              <a:t> mil personas res-</a:t>
            </a:r>
            <a:r>
              <a:rPr lang="en-US" sz="2400" dirty="0" err="1" smtClean="0"/>
              <a:t>pondieron</a:t>
            </a:r>
            <a:r>
              <a:rPr lang="en-US" sz="2400" dirty="0" smtClean="0"/>
              <a:t> a la </a:t>
            </a:r>
            <a:r>
              <a:rPr lang="en-US" sz="2400" dirty="0" err="1" smtClean="0"/>
              <a:t>predicación</a:t>
            </a:r>
            <a:r>
              <a:rPr lang="en-US" sz="2400" dirty="0" smtClean="0"/>
              <a:t> de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apóstoles</a:t>
            </a:r>
            <a:r>
              <a:rPr lang="en-US" sz="2400" dirty="0" smtClean="0"/>
              <a:t> </a:t>
            </a:r>
            <a:r>
              <a:rPr lang="en-US" sz="2400" dirty="0" err="1" smtClean="0"/>
              <a:t>aquel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</a:t>
            </a:r>
            <a:r>
              <a:rPr lang="en-US" sz="2400" dirty="0" err="1" smtClean="0"/>
              <a:t>medio</a:t>
            </a:r>
            <a:r>
              <a:rPr lang="en-US" sz="2400" dirty="0" smtClean="0"/>
              <a:t> de </a:t>
            </a:r>
            <a:r>
              <a:rPr lang="en-US" sz="2400" dirty="0" err="1" smtClean="0"/>
              <a:t>obedecer</a:t>
            </a:r>
            <a:r>
              <a:rPr lang="en-US" sz="2400" dirty="0" smtClean="0"/>
              <a:t> al </a:t>
            </a:r>
            <a:r>
              <a:rPr lang="en-US" sz="2400" dirty="0" err="1" smtClean="0"/>
              <a:t>evangelio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99FFCC"/>
                </a:solidFill>
              </a:rPr>
              <a:t>Hech. 2:41</a:t>
            </a:r>
            <a:r>
              <a:rPr lang="en-US" sz="2400" dirty="0" smtClean="0"/>
              <a:t>, …..</a:t>
            </a:r>
          </a:p>
          <a:p>
            <a:r>
              <a:rPr lang="es-ES" sz="2400" i="1" dirty="0" smtClean="0"/>
              <a:t>	Así </a:t>
            </a:r>
            <a:r>
              <a:rPr lang="es-ES" sz="2400" i="1" dirty="0"/>
              <a:t>que, los que recibieron su palabra fueron </a:t>
            </a:r>
            <a:r>
              <a:rPr lang="es-ES" sz="2400" i="1" dirty="0" smtClean="0"/>
              <a:t>bautizados</a:t>
            </a:r>
            <a:r>
              <a:rPr lang="es-ES" sz="2400" i="1" dirty="0"/>
              <a:t>; y se añadieron aquel día como tres mil personas. </a:t>
            </a:r>
          </a:p>
          <a:p>
            <a:r>
              <a:rPr lang="en-US" sz="2400" dirty="0" smtClean="0"/>
              <a:t>	Como </a:t>
            </a:r>
            <a:r>
              <a:rPr lang="en-US" sz="2400" dirty="0" err="1" smtClean="0"/>
              <a:t>resultado</a:t>
            </a:r>
            <a:r>
              <a:rPr lang="en-US" sz="2400" dirty="0" smtClean="0"/>
              <a:t>, Dios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añadió</a:t>
            </a:r>
            <a:r>
              <a:rPr lang="en-US" sz="2400" dirty="0" smtClean="0"/>
              <a:t> a la </a:t>
            </a:r>
            <a:r>
              <a:rPr lang="en-US" sz="2400" dirty="0" err="1" smtClean="0"/>
              <a:t>iglesia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99FFCC"/>
                </a:solidFill>
              </a:rPr>
              <a:t>Hech. 2:47,</a:t>
            </a:r>
            <a:r>
              <a:rPr lang="en-US" sz="2400" i="1" dirty="0"/>
              <a:t>	</a:t>
            </a:r>
            <a:r>
              <a:rPr lang="es-ES" sz="2400" i="1" dirty="0"/>
              <a:t>Y el Señor añadía cada día a la iglesia los que habían de ser salvos</a:t>
            </a:r>
            <a:r>
              <a:rPr lang="es-ES" sz="2400" i="1" dirty="0" smtClean="0"/>
              <a:t>.</a:t>
            </a:r>
            <a:endParaRPr lang="es-ES" sz="2400" i="1" dirty="0"/>
          </a:p>
          <a:p>
            <a:r>
              <a:rPr lang="en-US" sz="2400" dirty="0" smtClean="0"/>
              <a:t>	</a:t>
            </a:r>
            <a:r>
              <a:rPr lang="en-US" sz="2400" dirty="0" err="1" smtClean="0"/>
              <a:t>Había</a:t>
            </a:r>
            <a:r>
              <a:rPr lang="en-US" sz="2400" dirty="0" smtClean="0"/>
              <a:t> </a:t>
            </a:r>
            <a:r>
              <a:rPr lang="en-US" sz="2400" dirty="0" err="1" smtClean="0"/>
              <a:t>otros</a:t>
            </a:r>
            <a:r>
              <a:rPr lang="en-US" sz="2400" dirty="0" smtClean="0"/>
              <a:t> </a:t>
            </a:r>
            <a:r>
              <a:rPr lang="en-US" sz="2400" dirty="0" err="1" smtClean="0"/>
              <a:t>muchos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Jerusalén</a:t>
            </a:r>
            <a:r>
              <a:rPr lang="en-US" sz="2400" dirty="0" smtClean="0"/>
              <a:t> </a:t>
            </a:r>
            <a:r>
              <a:rPr lang="en-US" sz="2400" dirty="0" err="1" smtClean="0"/>
              <a:t>aquel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 </a:t>
            </a:r>
            <a:r>
              <a:rPr lang="en-US" sz="2400" dirty="0" err="1" smtClean="0"/>
              <a:t>aparte</a:t>
            </a:r>
            <a:r>
              <a:rPr lang="en-US" sz="2400" dirty="0" smtClean="0"/>
              <a:t> de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tres</a:t>
            </a:r>
            <a:r>
              <a:rPr lang="en-US" sz="2400" dirty="0" smtClean="0"/>
              <a:t> mil que </a:t>
            </a:r>
            <a:r>
              <a:rPr lang="en-US" sz="2400" dirty="0" err="1" smtClean="0"/>
              <a:t>obedecieron</a:t>
            </a:r>
            <a:r>
              <a:rPr lang="en-US" sz="2400" dirty="0" smtClean="0"/>
              <a:t> al </a:t>
            </a:r>
            <a:r>
              <a:rPr lang="en-US" sz="2400" dirty="0" err="1" smtClean="0"/>
              <a:t>evangelio</a:t>
            </a:r>
            <a:r>
              <a:rPr lang="en-US" sz="2400" dirty="0" smtClean="0"/>
              <a:t>, </a:t>
            </a:r>
            <a:r>
              <a:rPr lang="en-US" sz="2400" dirty="0" err="1" smtClean="0"/>
              <a:t>inclusos</a:t>
            </a:r>
            <a:r>
              <a:rPr lang="en-US" sz="2400" dirty="0" smtClean="0"/>
              <a:t> </a:t>
            </a:r>
            <a:r>
              <a:rPr lang="en-US" sz="2400" dirty="0" err="1" smtClean="0"/>
              <a:t>muchos</a:t>
            </a:r>
            <a:r>
              <a:rPr lang="en-US" sz="2400" dirty="0" smtClean="0"/>
              <a:t> que </a:t>
            </a:r>
            <a:r>
              <a:rPr lang="en-US" sz="2400" dirty="0" err="1" smtClean="0"/>
              <a:t>oyeron</a:t>
            </a:r>
            <a:r>
              <a:rPr lang="en-US" sz="2400" dirty="0" smtClean="0"/>
              <a:t> el </a:t>
            </a:r>
            <a:r>
              <a:rPr lang="en-US" sz="2400" dirty="0" err="1" smtClean="0"/>
              <a:t>evangelio</a:t>
            </a:r>
            <a:r>
              <a:rPr lang="en-US" sz="2400" dirty="0" smtClean="0"/>
              <a:t> </a:t>
            </a:r>
            <a:r>
              <a:rPr lang="en-US" sz="2400" dirty="0" err="1" smtClean="0"/>
              <a:t>predicado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Pedro y </a:t>
            </a:r>
            <a:r>
              <a:rPr lang="en-US" sz="2400" dirty="0" err="1" smtClean="0"/>
              <a:t>los</a:t>
            </a:r>
            <a:r>
              <a:rPr lang="en-US" sz="2400" dirty="0" smtClean="0"/>
              <a:t>  …..</a:t>
            </a:r>
          </a:p>
          <a:p>
            <a:r>
              <a:rPr lang="en-US" sz="2400" dirty="0" smtClean="0"/>
              <a:t>	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96944" cy="1296144"/>
          </a:xfrm>
        </p:spPr>
        <p:txBody>
          <a:bodyPr/>
          <a:lstStyle/>
          <a:p>
            <a:r>
              <a:rPr lang="en-US" sz="2400" dirty="0"/>
              <a:t>	</a:t>
            </a:r>
            <a:r>
              <a:rPr lang="en-US" sz="2400" dirty="0" smtClean="0"/>
              <a:t>	No obstante, </a:t>
            </a:r>
            <a:r>
              <a:rPr lang="en-US" sz="2400" dirty="0" err="1" smtClean="0"/>
              <a:t>si</a:t>
            </a:r>
            <a:r>
              <a:rPr lang="en-US" sz="2400" dirty="0" smtClean="0"/>
              <a:t> la persona no </a:t>
            </a:r>
            <a:r>
              <a:rPr lang="en-US" sz="2400" dirty="0" err="1" smtClean="0"/>
              <a:t>está</a:t>
            </a:r>
            <a:r>
              <a:rPr lang="en-US" sz="2400" dirty="0" smtClean="0"/>
              <a:t> </a:t>
            </a:r>
            <a:r>
              <a:rPr lang="en-US" sz="2400" dirty="0" err="1" smtClean="0"/>
              <a:t>dispuesta</a:t>
            </a:r>
            <a:r>
              <a:rPr lang="en-US" sz="2400" dirty="0" smtClean="0"/>
              <a:t> a </a:t>
            </a:r>
            <a:r>
              <a:rPr lang="en-US" sz="2400" dirty="0" err="1" smtClean="0"/>
              <a:t>hacer</a:t>
            </a:r>
            <a:r>
              <a:rPr lang="en-US" sz="2400" dirty="0" smtClean="0"/>
              <a:t> lo que el </a:t>
            </a:r>
            <a:r>
              <a:rPr lang="en-US" sz="2400" dirty="0" err="1" smtClean="0"/>
              <a:t>Señor</a:t>
            </a:r>
            <a:r>
              <a:rPr lang="en-US" sz="2400" dirty="0" smtClean="0"/>
              <a:t> require de </a:t>
            </a:r>
            <a:r>
              <a:rPr lang="en-US" sz="2400" dirty="0" err="1" smtClean="0"/>
              <a:t>ella</a:t>
            </a:r>
            <a:r>
              <a:rPr lang="en-US" sz="2400" dirty="0" smtClean="0"/>
              <a:t>, </a:t>
            </a:r>
            <a:r>
              <a:rPr lang="en-US" sz="2400" dirty="0" err="1" smtClean="0"/>
              <a:t>entonces</a:t>
            </a:r>
            <a:r>
              <a:rPr lang="en-US" sz="2400" dirty="0" smtClean="0"/>
              <a:t> no </a:t>
            </a:r>
            <a:r>
              <a:rPr lang="en-US" sz="2400" dirty="0" err="1" smtClean="0"/>
              <a:t>responderá</a:t>
            </a:r>
            <a:r>
              <a:rPr lang="en-US" sz="2400" dirty="0" smtClean="0"/>
              <a:t> al </a:t>
            </a:r>
            <a:r>
              <a:rPr lang="en-US" sz="2400" dirty="0" err="1" smtClean="0"/>
              <a:t>evangelio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412776"/>
            <a:ext cx="8496944" cy="5256584"/>
          </a:xfrm>
        </p:spPr>
        <p:txBody>
          <a:bodyPr/>
          <a:lstStyle/>
          <a:p>
            <a:r>
              <a:rPr lang="en-US" sz="2400" dirty="0" smtClean="0"/>
              <a:t>	</a:t>
            </a:r>
            <a:r>
              <a:rPr lang="en-US" sz="2400" dirty="0"/>
              <a:t>	</a:t>
            </a:r>
            <a:r>
              <a:rPr lang="en-US" sz="2400" dirty="0" smtClean="0"/>
              <a:t>El </a:t>
            </a:r>
            <a:r>
              <a:rPr lang="en-US" sz="2400" dirty="0" err="1" smtClean="0"/>
              <a:t>día</a:t>
            </a:r>
            <a:r>
              <a:rPr lang="en-US" sz="2400" dirty="0" smtClean="0"/>
              <a:t> de </a:t>
            </a:r>
            <a:r>
              <a:rPr lang="en-US" sz="2400" dirty="0" err="1" smtClean="0"/>
              <a:t>Pentecostés</a:t>
            </a:r>
            <a:r>
              <a:rPr lang="en-US" sz="2400" dirty="0" smtClean="0"/>
              <a:t>, </a:t>
            </a:r>
            <a:r>
              <a:rPr lang="en-US" sz="2400" dirty="0" err="1" smtClean="0"/>
              <a:t>como</a:t>
            </a:r>
            <a:r>
              <a:rPr lang="en-US" sz="2400" dirty="0" smtClean="0"/>
              <a:t> 3000 personas </a:t>
            </a:r>
            <a:r>
              <a:rPr lang="en-US" sz="2400" dirty="0" err="1" smtClean="0"/>
              <a:t>oyeron</a:t>
            </a:r>
            <a:r>
              <a:rPr lang="en-US" sz="2400" dirty="0" smtClean="0"/>
              <a:t> el </a:t>
            </a:r>
            <a:r>
              <a:rPr lang="en-US" sz="2400" dirty="0" err="1" smtClean="0"/>
              <a:t>evangelio</a:t>
            </a:r>
            <a:r>
              <a:rPr lang="en-US" sz="2400" dirty="0" smtClean="0"/>
              <a:t> </a:t>
            </a:r>
            <a:r>
              <a:rPr lang="en-US" sz="2400" dirty="0" err="1" smtClean="0"/>
              <a:t>predicado</a:t>
            </a:r>
            <a:r>
              <a:rPr lang="en-US" sz="2400" dirty="0" smtClean="0"/>
              <a:t>, </a:t>
            </a:r>
            <a:r>
              <a:rPr lang="en-US" sz="2400" dirty="0" err="1" smtClean="0"/>
              <a:t>recibieron</a:t>
            </a:r>
            <a:r>
              <a:rPr lang="en-US" sz="2400" dirty="0" smtClean="0"/>
              <a:t> la palabras, y </a:t>
            </a:r>
            <a:r>
              <a:rPr lang="en-US" sz="2400" dirty="0" err="1" smtClean="0"/>
              <a:t>fueron</a:t>
            </a:r>
            <a:r>
              <a:rPr lang="en-US" sz="2400" dirty="0" smtClean="0"/>
              <a:t> </a:t>
            </a:r>
            <a:r>
              <a:rPr lang="en-US" sz="2400" dirty="0" err="1" smtClean="0"/>
              <a:t>bautizadas</a:t>
            </a:r>
            <a:r>
              <a:rPr lang="en-US" sz="2400" dirty="0" smtClean="0"/>
              <a:t> (</a:t>
            </a:r>
            <a:r>
              <a:rPr lang="en-US" sz="2400" dirty="0" smtClean="0">
                <a:solidFill>
                  <a:srgbClr val="99FFCC"/>
                </a:solidFill>
              </a:rPr>
              <a:t>Hech. 2:41</a:t>
            </a:r>
            <a:r>
              <a:rPr lang="en-US" sz="2400" dirty="0" smtClean="0"/>
              <a:t>).</a:t>
            </a:r>
          </a:p>
          <a:p>
            <a:r>
              <a:rPr lang="en-US" sz="2400" dirty="0"/>
              <a:t>	</a:t>
            </a:r>
            <a:r>
              <a:rPr lang="en-US" sz="2400" dirty="0" err="1" smtClean="0"/>
              <a:t>Ellas</a:t>
            </a:r>
            <a:r>
              <a:rPr lang="en-US" sz="2400" dirty="0" smtClean="0"/>
              <a:t> </a:t>
            </a:r>
            <a:r>
              <a:rPr lang="en-US" sz="2400" dirty="0" err="1" smtClean="0"/>
              <a:t>mostraron</a:t>
            </a:r>
            <a:r>
              <a:rPr lang="en-US" sz="2400" dirty="0" smtClean="0"/>
              <a:t> las </a:t>
            </a:r>
            <a:r>
              <a:rPr lang="en-US" sz="2400" dirty="0" err="1" smtClean="0"/>
              <a:t>características</a:t>
            </a:r>
            <a:r>
              <a:rPr lang="en-US" sz="2400" dirty="0" smtClean="0"/>
              <a:t> </a:t>
            </a:r>
            <a:r>
              <a:rPr lang="en-US" sz="2400" dirty="0" err="1" smtClean="0"/>
              <a:t>necesarias</a:t>
            </a:r>
            <a:r>
              <a:rPr lang="en-US" sz="2400" dirty="0" smtClean="0"/>
              <a:t> para que la persona se </a:t>
            </a:r>
            <a:r>
              <a:rPr lang="en-US" sz="2400" dirty="0" err="1" smtClean="0"/>
              <a:t>disponga</a:t>
            </a:r>
            <a:r>
              <a:rPr lang="en-US" sz="2400" dirty="0" smtClean="0"/>
              <a:t> a </a:t>
            </a:r>
            <a:r>
              <a:rPr lang="en-US" sz="2400" dirty="0" err="1" smtClean="0"/>
              <a:t>recibir</a:t>
            </a:r>
            <a:r>
              <a:rPr lang="en-US" sz="2400" dirty="0" smtClean="0"/>
              <a:t> el </a:t>
            </a:r>
            <a:r>
              <a:rPr lang="en-US" sz="2400" dirty="0" err="1" smtClean="0"/>
              <a:t>mensaje</a:t>
            </a:r>
            <a:r>
              <a:rPr lang="en-US" sz="2400" dirty="0" smtClean="0"/>
              <a:t> del </a:t>
            </a:r>
            <a:r>
              <a:rPr lang="en-US" sz="2400" dirty="0" err="1" smtClean="0"/>
              <a:t>evange-lio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	Si hoy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día</a:t>
            </a:r>
            <a:r>
              <a:rPr lang="en-US" sz="2400" dirty="0" smtClean="0"/>
              <a:t> la </a:t>
            </a:r>
            <a:r>
              <a:rPr lang="en-US" sz="2400" dirty="0" err="1" smtClean="0"/>
              <a:t>gente</a:t>
            </a:r>
            <a:r>
              <a:rPr lang="en-US" sz="2400" dirty="0" smtClean="0"/>
              <a:t> ha de </a:t>
            </a: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 err="1" smtClean="0"/>
              <a:t>convertida</a:t>
            </a:r>
            <a:r>
              <a:rPr lang="en-US" sz="2400" dirty="0" smtClean="0"/>
              <a:t>, </a:t>
            </a:r>
            <a:r>
              <a:rPr lang="en-US" sz="2400" dirty="0" err="1" smtClean="0"/>
              <a:t>ella</a:t>
            </a:r>
            <a:r>
              <a:rPr lang="en-US" sz="2400" dirty="0" smtClean="0"/>
              <a:t> </a:t>
            </a:r>
            <a:r>
              <a:rPr lang="en-US" sz="2400" dirty="0" err="1" smtClean="0"/>
              <a:t>tiene</a:t>
            </a:r>
            <a:r>
              <a:rPr lang="en-US" sz="2400" dirty="0" smtClean="0"/>
              <a:t> que </a:t>
            </a:r>
            <a:r>
              <a:rPr lang="en-US" sz="2400" dirty="0" err="1" smtClean="0"/>
              <a:t>mostrar</a:t>
            </a:r>
            <a:r>
              <a:rPr lang="en-US" sz="2400" dirty="0" smtClean="0"/>
              <a:t> </a:t>
            </a:r>
            <a:r>
              <a:rPr lang="en-US" sz="2400" dirty="0" err="1" smtClean="0"/>
              <a:t>esas</a:t>
            </a:r>
            <a:r>
              <a:rPr lang="en-US" sz="2400" dirty="0" smtClean="0"/>
              <a:t> </a:t>
            </a:r>
            <a:r>
              <a:rPr lang="en-US" sz="2400" dirty="0" err="1" smtClean="0"/>
              <a:t>mismas</a:t>
            </a:r>
            <a:r>
              <a:rPr lang="en-US" sz="2400" dirty="0" smtClean="0"/>
              <a:t> </a:t>
            </a:r>
            <a:r>
              <a:rPr lang="en-US" sz="2400" dirty="0" err="1" smtClean="0"/>
              <a:t>características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	</a:t>
            </a:r>
            <a:r>
              <a:rPr lang="en-US" sz="2400" dirty="0" err="1" smtClean="0"/>
              <a:t>Ninguna</a:t>
            </a:r>
            <a:r>
              <a:rPr lang="en-US" sz="2400" dirty="0" smtClean="0"/>
              <a:t> de </a:t>
            </a:r>
            <a:r>
              <a:rPr lang="en-US" sz="2400" dirty="0" err="1" smtClean="0"/>
              <a:t>estas</a:t>
            </a:r>
            <a:r>
              <a:rPr lang="en-US" sz="2400" dirty="0" smtClean="0"/>
              <a:t> </a:t>
            </a:r>
            <a:r>
              <a:rPr lang="en-US" sz="2400" dirty="0" err="1" smtClean="0"/>
              <a:t>características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opcional</a:t>
            </a:r>
            <a:r>
              <a:rPr lang="en-US" sz="2400" dirty="0" smtClean="0"/>
              <a:t>. 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Sin </a:t>
            </a:r>
            <a:r>
              <a:rPr lang="en-US" sz="2400" dirty="0" err="1" smtClean="0"/>
              <a:t>ellas</a:t>
            </a:r>
            <a:r>
              <a:rPr lang="en-US" sz="2400" dirty="0" smtClean="0"/>
              <a:t>, </a:t>
            </a:r>
            <a:r>
              <a:rPr lang="en-US" sz="2400" dirty="0" err="1" smtClean="0"/>
              <a:t>nunca</a:t>
            </a:r>
            <a:r>
              <a:rPr lang="en-US" sz="2400" dirty="0" smtClean="0"/>
              <a:t> la persona </a:t>
            </a:r>
            <a:r>
              <a:rPr lang="en-US" sz="2400" dirty="0" err="1" smtClean="0"/>
              <a:t>será</a:t>
            </a:r>
            <a:r>
              <a:rPr lang="en-US" sz="2400" dirty="0" smtClean="0"/>
              <a:t> </a:t>
            </a:r>
            <a:r>
              <a:rPr lang="en-US" sz="2400" dirty="0" err="1" smtClean="0"/>
              <a:t>convertida</a:t>
            </a:r>
            <a:r>
              <a:rPr lang="en-US" sz="2400" dirty="0" smtClean="0"/>
              <a:t> para </a:t>
            </a: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 err="1" smtClean="0"/>
              <a:t>salva</a:t>
            </a:r>
            <a:r>
              <a:rPr lang="en-US" sz="2400" dirty="0" smtClean="0"/>
              <a:t> </a:t>
            </a:r>
            <a:r>
              <a:rPr lang="en-US" sz="2400" dirty="0" err="1" smtClean="0"/>
              <a:t>eternamente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el </a:t>
            </a:r>
            <a:r>
              <a:rPr lang="en-US" sz="2400" dirty="0" err="1" smtClean="0"/>
              <a:t>cielo</a:t>
            </a:r>
            <a:r>
              <a:rPr lang="en-US" sz="2400" dirty="0" smtClean="0"/>
              <a:t>. </a:t>
            </a:r>
          </a:p>
          <a:p>
            <a:pPr lvl="0"/>
            <a:r>
              <a:rPr lang="en-US" sz="2400" dirty="0" smtClean="0"/>
              <a:t>	El plan de Dios para </a:t>
            </a:r>
            <a:r>
              <a:rPr lang="en-US" sz="2400" dirty="0" err="1" smtClean="0"/>
              <a:t>salvación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un plan de </a:t>
            </a:r>
            <a:r>
              <a:rPr lang="en-US" sz="2400" dirty="0" err="1" smtClean="0"/>
              <a:t>enseñanza</a:t>
            </a:r>
            <a:r>
              <a:rPr lang="en-US" sz="2400" dirty="0" smtClean="0"/>
              <a:t>. </a:t>
            </a:r>
            <a:r>
              <a:rPr lang="en-US" sz="2400" dirty="0" err="1" smtClean="0"/>
              <a:t>Seguiremos</a:t>
            </a:r>
            <a:r>
              <a:rPr lang="en-US" sz="2400" dirty="0" smtClean="0"/>
              <a:t> </a:t>
            </a:r>
            <a:r>
              <a:rPr lang="en-US" sz="2400" dirty="0" err="1" smtClean="0"/>
              <a:t>predicando</a:t>
            </a:r>
            <a:r>
              <a:rPr lang="en-US" sz="2400" dirty="0" smtClean="0"/>
              <a:t> con la </a:t>
            </a:r>
            <a:r>
              <a:rPr lang="en-US" sz="2400" dirty="0" err="1" smtClean="0"/>
              <a:t>esperanza</a:t>
            </a:r>
            <a:r>
              <a:rPr lang="en-US" sz="2400" dirty="0" smtClean="0"/>
              <a:t> de que la per-</a:t>
            </a:r>
            <a:r>
              <a:rPr lang="en-US" sz="2400" dirty="0" err="1" smtClean="0"/>
              <a:t>sona</a:t>
            </a:r>
            <a:r>
              <a:rPr lang="en-US" sz="2400" dirty="0" smtClean="0"/>
              <a:t> </a:t>
            </a:r>
            <a:r>
              <a:rPr lang="en-US" sz="2400" dirty="0" err="1" smtClean="0"/>
              <a:t>aprenda</a:t>
            </a:r>
            <a:r>
              <a:rPr lang="en-US" sz="2400" dirty="0" smtClean="0"/>
              <a:t> y sea </a:t>
            </a:r>
            <a:r>
              <a:rPr lang="en-US" sz="2400" dirty="0" err="1" smtClean="0"/>
              <a:t>salvada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31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0"/>
            <a:ext cx="8928992" cy="1988839"/>
          </a:xfrm>
        </p:spPr>
        <p:txBody>
          <a:bodyPr/>
          <a:lstStyle/>
          <a:p>
            <a:endParaRPr lang="es-ES_tradnl" sz="2400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988839"/>
            <a:ext cx="8928992" cy="4680250"/>
          </a:xfrm>
        </p:spPr>
        <p:txBody>
          <a:bodyPr/>
          <a:lstStyle/>
          <a:p>
            <a:pPr>
              <a:tabLst>
                <a:tab pos="171450" algn="l"/>
                <a:tab pos="361950" algn="l"/>
                <a:tab pos="631825" algn="l"/>
              </a:tabLst>
            </a:pPr>
            <a:endParaRPr lang="es-ES_tradnl" sz="2400" dirty="0"/>
          </a:p>
        </p:txBody>
      </p:sp>
      <p:sp>
        <p:nvSpPr>
          <p:cNvPr id="4" name="Left Arrow 3"/>
          <p:cNvSpPr/>
          <p:nvPr/>
        </p:nvSpPr>
        <p:spPr bwMode="auto">
          <a:xfrm>
            <a:off x="7596336" y="6381328"/>
            <a:ext cx="144016" cy="144016"/>
          </a:xfrm>
          <a:prstGeom prst="lef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640"/>
            <a:ext cx="8496944" cy="864096"/>
          </a:xfrm>
        </p:spPr>
        <p:txBody>
          <a:bodyPr/>
          <a:lstStyle/>
          <a:p>
            <a:r>
              <a:rPr lang="en-US" sz="2400" dirty="0" err="1"/>
              <a:t>o</a:t>
            </a:r>
            <a:r>
              <a:rPr lang="en-US" sz="2400" dirty="0" err="1" smtClean="0"/>
              <a:t>tros</a:t>
            </a:r>
            <a:r>
              <a:rPr lang="en-US" sz="2400" dirty="0" smtClean="0"/>
              <a:t> </a:t>
            </a:r>
            <a:r>
              <a:rPr lang="en-US" sz="2400" dirty="0" err="1" smtClean="0"/>
              <a:t>apóstoles</a:t>
            </a:r>
            <a:r>
              <a:rPr lang="en-US" sz="2400" dirty="0" smtClean="0"/>
              <a:t> </a:t>
            </a:r>
            <a:r>
              <a:rPr lang="en-US" sz="2400" dirty="0" err="1" smtClean="0"/>
              <a:t>pero</a:t>
            </a:r>
            <a:r>
              <a:rPr lang="en-US" sz="2400" dirty="0" smtClean="0"/>
              <a:t> que no </a:t>
            </a:r>
            <a:r>
              <a:rPr lang="en-US" sz="2400" dirty="0" err="1" smtClean="0"/>
              <a:t>obedecieron</a:t>
            </a:r>
            <a:r>
              <a:rPr lang="en-US" sz="2400" dirty="0" smtClean="0"/>
              <a:t> al </a:t>
            </a:r>
            <a:r>
              <a:rPr lang="en-US" sz="2400" dirty="0" err="1" smtClean="0"/>
              <a:t>evangelio</a:t>
            </a:r>
            <a:r>
              <a:rPr lang="en-US" sz="2400" dirty="0" smtClean="0"/>
              <a:t>.</a:t>
            </a:r>
            <a:endParaRPr lang="es-ES_tradnl" sz="24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836712"/>
            <a:ext cx="8856984" cy="5616624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s-ES_tradnl" sz="2400" dirty="0">
                <a:latin typeface="+mj-lt"/>
              </a:rPr>
              <a:t>	</a:t>
            </a:r>
            <a:r>
              <a:rPr lang="es-ES_tradnl" sz="2400" dirty="0" smtClean="0">
                <a:latin typeface="+mj-lt"/>
              </a:rPr>
              <a:t>¿Qué podemos saber acerca de estas “tres mil personas” (</a:t>
            </a:r>
            <a:r>
              <a:rPr lang="es-ES_tradnl" sz="2400" dirty="0" smtClean="0">
                <a:solidFill>
                  <a:srgbClr val="99FFCC"/>
                </a:solidFill>
                <a:latin typeface="+mj-lt"/>
              </a:rPr>
              <a:t>Hech. 2:41</a:t>
            </a:r>
            <a:r>
              <a:rPr lang="es-ES_tradnl" sz="2400" dirty="0" smtClean="0">
                <a:latin typeface="+mj-lt"/>
              </a:rPr>
              <a:t>) que contribuyó a su aceptación del evangelio?</a:t>
            </a:r>
          </a:p>
          <a:p>
            <a:pPr>
              <a:lnSpc>
                <a:spcPts val="3000"/>
              </a:lnSpc>
            </a:pPr>
            <a:r>
              <a:rPr lang="en-US" sz="2400" dirty="0" smtClean="0"/>
              <a:t>	</a:t>
            </a:r>
            <a:r>
              <a:rPr lang="en-US" sz="2400" dirty="0" err="1" smtClean="0"/>
              <a:t>Consideremos</a:t>
            </a:r>
            <a:r>
              <a:rPr lang="en-US" sz="2400" dirty="0" smtClean="0"/>
              <a:t> </a:t>
            </a:r>
            <a:r>
              <a:rPr lang="en-US" sz="2400" dirty="0" err="1" smtClean="0"/>
              <a:t>algunas</a:t>
            </a:r>
            <a:r>
              <a:rPr lang="en-US" sz="2400" dirty="0" smtClean="0"/>
              <a:t> </a:t>
            </a:r>
            <a:r>
              <a:rPr lang="en-US" sz="2400" dirty="0" err="1" smtClean="0"/>
              <a:t>cosas</a:t>
            </a:r>
            <a:r>
              <a:rPr lang="en-US" sz="2400" dirty="0" smtClean="0"/>
              <a:t> que </a:t>
            </a:r>
            <a:r>
              <a:rPr lang="en-US" sz="2400" dirty="0" err="1" smtClean="0"/>
              <a:t>sabemos</a:t>
            </a:r>
            <a:r>
              <a:rPr lang="en-US" sz="2400" dirty="0" smtClean="0"/>
              <a:t> </a:t>
            </a:r>
            <a:r>
              <a:rPr lang="en-US" sz="2400" dirty="0" err="1" smtClean="0"/>
              <a:t>acerca</a:t>
            </a:r>
            <a:r>
              <a:rPr lang="en-US" sz="2400" dirty="0" smtClean="0"/>
              <a:t> de </a:t>
            </a:r>
            <a:r>
              <a:rPr lang="en-US" sz="2400" dirty="0" err="1" smtClean="0"/>
              <a:t>estos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individuos</a:t>
            </a:r>
            <a:r>
              <a:rPr lang="en-US" sz="2400" dirty="0" smtClean="0"/>
              <a:t> </a:t>
            </a:r>
            <a:r>
              <a:rPr lang="en-US" sz="2400" dirty="0" err="1" smtClean="0"/>
              <a:t>según</a:t>
            </a:r>
            <a:r>
              <a:rPr lang="en-US" sz="2400" dirty="0" smtClean="0"/>
              <a:t> </a:t>
            </a:r>
            <a:r>
              <a:rPr lang="en-US" sz="2400" dirty="0" err="1" smtClean="0"/>
              <a:t>nos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</a:t>
            </a:r>
            <a:r>
              <a:rPr lang="en-US" sz="2400" dirty="0" smtClean="0"/>
              <a:t> el </a:t>
            </a:r>
            <a:r>
              <a:rPr lang="en-US" sz="2400" dirty="0" err="1" smtClean="0"/>
              <a:t>texto</a:t>
            </a:r>
            <a:r>
              <a:rPr lang="en-US" sz="2400" dirty="0" smtClean="0"/>
              <a:t>:</a:t>
            </a:r>
          </a:p>
          <a:p>
            <a:pPr lvl="0">
              <a:lnSpc>
                <a:spcPts val="3000"/>
              </a:lnSpc>
            </a:pPr>
            <a:r>
              <a:rPr lang="en-US" sz="2400" dirty="0" smtClean="0"/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1. </a:t>
            </a:r>
            <a:r>
              <a:rPr lang="en-US" sz="2400" dirty="0" err="1" smtClean="0">
                <a:solidFill>
                  <a:srgbClr val="FFFF00"/>
                </a:solidFill>
              </a:rPr>
              <a:t>Creían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en</a:t>
            </a:r>
            <a:r>
              <a:rPr lang="en-US" sz="2400" dirty="0" smtClean="0">
                <a:solidFill>
                  <a:srgbClr val="FFFF00"/>
                </a:solidFill>
              </a:rPr>
              <a:t> Dios </a:t>
            </a:r>
            <a:r>
              <a:rPr lang="en-US" sz="2400" dirty="0" smtClean="0"/>
              <a:t>– Ese </a:t>
            </a:r>
            <a:r>
              <a:rPr lang="es-ES_tradnl" sz="2400" dirty="0" smtClean="0"/>
              <a:t>gentío</a:t>
            </a:r>
            <a:r>
              <a:rPr lang="en-US" sz="2400" dirty="0" smtClean="0"/>
              <a:t> que se </a:t>
            </a:r>
            <a:r>
              <a:rPr lang="en-US" sz="2400" dirty="0" err="1" smtClean="0"/>
              <a:t>congregó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Jerusa-lén</a:t>
            </a:r>
            <a:r>
              <a:rPr lang="en-US" sz="2400" dirty="0" smtClean="0"/>
              <a:t> </a:t>
            </a:r>
            <a:r>
              <a:rPr lang="en-US" sz="2400" dirty="0" err="1" smtClean="0"/>
              <a:t>fue</a:t>
            </a:r>
            <a:r>
              <a:rPr lang="en-US" sz="2400" dirty="0" smtClean="0"/>
              <a:t> </a:t>
            </a:r>
            <a:r>
              <a:rPr lang="en-US" sz="2400" dirty="0" err="1" smtClean="0"/>
              <a:t>compuesto</a:t>
            </a:r>
            <a:r>
              <a:rPr lang="en-US" sz="2400" dirty="0" smtClean="0"/>
              <a:t> de “</a:t>
            </a:r>
            <a:r>
              <a:rPr lang="en-US" sz="2400" dirty="0" err="1" smtClean="0"/>
              <a:t>varones</a:t>
            </a:r>
            <a:r>
              <a:rPr lang="en-US" sz="2400" dirty="0" smtClean="0"/>
              <a:t> </a:t>
            </a:r>
            <a:r>
              <a:rPr lang="en-US" sz="2400" dirty="0" err="1" smtClean="0"/>
              <a:t>piadosos</a:t>
            </a:r>
            <a:r>
              <a:rPr lang="en-US" sz="2400" dirty="0" smtClean="0"/>
              <a:t> de </a:t>
            </a:r>
            <a:r>
              <a:rPr lang="en-US" sz="2400" dirty="0" err="1" smtClean="0"/>
              <a:t>todas</a:t>
            </a:r>
            <a:r>
              <a:rPr lang="en-US" sz="2400" dirty="0" smtClean="0"/>
              <a:t> las </a:t>
            </a:r>
            <a:r>
              <a:rPr lang="en-US" sz="2400" dirty="0" err="1" smtClean="0"/>
              <a:t>na-ciones</a:t>
            </a:r>
            <a:r>
              <a:rPr lang="en-US" sz="2400" dirty="0" smtClean="0"/>
              <a:t> </a:t>
            </a:r>
            <a:r>
              <a:rPr lang="en-US" sz="2400" dirty="0" err="1" smtClean="0"/>
              <a:t>bajo</a:t>
            </a:r>
            <a:r>
              <a:rPr lang="en-US" sz="2400" dirty="0" smtClean="0"/>
              <a:t> el </a:t>
            </a:r>
            <a:r>
              <a:rPr lang="en-US" sz="2400" dirty="0" err="1" smtClean="0"/>
              <a:t>cielo</a:t>
            </a:r>
            <a:r>
              <a:rPr lang="en-US" sz="2400" dirty="0" smtClean="0"/>
              <a:t>” (</a:t>
            </a:r>
            <a:r>
              <a:rPr lang="en-US" sz="2400" dirty="0" smtClean="0">
                <a:solidFill>
                  <a:srgbClr val="99FFCC"/>
                </a:solidFill>
              </a:rPr>
              <a:t>Hech. 2:5</a:t>
            </a:r>
            <a:r>
              <a:rPr lang="en-US" sz="2400" dirty="0" smtClean="0"/>
              <a:t>).</a:t>
            </a:r>
          </a:p>
          <a:p>
            <a:pPr lvl="0">
              <a:lnSpc>
                <a:spcPts val="3000"/>
              </a:lnSpc>
            </a:pPr>
            <a:r>
              <a:rPr lang="en-US" sz="2400" dirty="0" smtClean="0"/>
              <a:t>	La palabra “</a:t>
            </a:r>
            <a:r>
              <a:rPr lang="en-US" sz="2400" dirty="0" err="1" smtClean="0"/>
              <a:t>piadosos</a:t>
            </a:r>
            <a:r>
              <a:rPr lang="en-US" sz="2400" dirty="0" smtClean="0"/>
              <a:t>” </a:t>
            </a:r>
            <a:r>
              <a:rPr lang="en-US" sz="2400" dirty="0" err="1" smtClean="0"/>
              <a:t>significa</a:t>
            </a:r>
            <a:r>
              <a:rPr lang="en-US" sz="2400" dirty="0" smtClean="0"/>
              <a:t> personas </a:t>
            </a:r>
            <a:r>
              <a:rPr lang="en-US" sz="2400" dirty="0" err="1" smtClean="0"/>
              <a:t>devotas</a:t>
            </a:r>
            <a:r>
              <a:rPr lang="en-US" sz="2400" dirty="0" smtClean="0"/>
              <a:t> o </a:t>
            </a:r>
            <a:r>
              <a:rPr lang="en-US" sz="2400" dirty="0" err="1" smtClean="0"/>
              <a:t>religi-osas</a:t>
            </a:r>
            <a:r>
              <a:rPr lang="en-US" sz="2400" dirty="0" smtClean="0"/>
              <a:t>; son </a:t>
            </a:r>
            <a:r>
              <a:rPr lang="en-US" sz="2400" dirty="0" err="1" smtClean="0"/>
              <a:t>quienes</a:t>
            </a:r>
            <a:r>
              <a:rPr lang="en-US" sz="2400" dirty="0" smtClean="0"/>
              <a:t> </a:t>
            </a:r>
            <a:r>
              <a:rPr lang="en-US" sz="2400" dirty="0" err="1" smtClean="0"/>
              <a:t>reverencian</a:t>
            </a:r>
            <a:r>
              <a:rPr lang="en-US" sz="2400" dirty="0" smtClean="0"/>
              <a:t> a Dios. </a:t>
            </a:r>
            <a:r>
              <a:rPr lang="en-US" sz="2400" dirty="0" err="1" smtClean="0"/>
              <a:t>Esos</a:t>
            </a:r>
            <a:r>
              <a:rPr lang="en-US" sz="2400" dirty="0" smtClean="0"/>
              <a:t> </a:t>
            </a:r>
            <a:r>
              <a:rPr lang="en-US" sz="2400" dirty="0" err="1" smtClean="0"/>
              <a:t>varones</a:t>
            </a:r>
            <a:r>
              <a:rPr lang="en-US" sz="2400" dirty="0" smtClean="0"/>
              <a:t> </a:t>
            </a:r>
            <a:r>
              <a:rPr lang="en-US" sz="2400" dirty="0" err="1" smtClean="0"/>
              <a:t>esta</a:t>
            </a:r>
            <a:r>
              <a:rPr lang="en-US" sz="2400" dirty="0" smtClean="0"/>
              <a:t>-ban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Jerusalén</a:t>
            </a:r>
            <a:r>
              <a:rPr lang="en-US" sz="2400" dirty="0" smtClean="0"/>
              <a:t> para </a:t>
            </a:r>
            <a:r>
              <a:rPr lang="en-US" sz="2400" dirty="0" err="1" smtClean="0"/>
              <a:t>una</a:t>
            </a:r>
            <a:r>
              <a:rPr lang="en-US" sz="2400" dirty="0" smtClean="0"/>
              <a:t> fiesta </a:t>
            </a:r>
            <a:r>
              <a:rPr lang="en-US" sz="2400" dirty="0" err="1" smtClean="0"/>
              <a:t>mandada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Dios (</a:t>
            </a:r>
            <a:r>
              <a:rPr lang="en-US" sz="2400" dirty="0" smtClean="0">
                <a:solidFill>
                  <a:srgbClr val="99FFCC"/>
                </a:solidFill>
              </a:rPr>
              <a:t>Deut. 16:9,10,16</a:t>
            </a:r>
            <a:r>
              <a:rPr lang="en-US" sz="2400" dirty="0" smtClean="0"/>
              <a:t>) </a:t>
            </a:r>
            <a:r>
              <a:rPr lang="en-US" sz="2400" dirty="0" err="1" smtClean="0"/>
              <a:t>porque</a:t>
            </a:r>
            <a:r>
              <a:rPr lang="en-US" sz="2400" dirty="0" smtClean="0"/>
              <a:t> </a:t>
            </a:r>
            <a:r>
              <a:rPr lang="en-US" sz="2400" dirty="0" err="1" smtClean="0"/>
              <a:t>eran</a:t>
            </a:r>
            <a:r>
              <a:rPr lang="en-US" sz="2400" dirty="0" smtClean="0"/>
              <a:t> </a:t>
            </a:r>
            <a:r>
              <a:rPr lang="en-US" sz="2400" dirty="0" err="1" smtClean="0"/>
              <a:t>creyentes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Dios.</a:t>
            </a:r>
          </a:p>
          <a:p>
            <a:pPr>
              <a:lnSpc>
                <a:spcPts val="3000"/>
              </a:lnSpc>
            </a:pPr>
            <a:r>
              <a:rPr lang="en-US" sz="2400" dirty="0"/>
              <a:t>		</a:t>
            </a:r>
            <a:r>
              <a:rPr lang="es-ES" sz="2400" i="1" dirty="0" smtClean="0"/>
              <a:t>Siete </a:t>
            </a:r>
            <a:r>
              <a:rPr lang="es-ES" sz="2400" i="1" dirty="0"/>
              <a:t>semanas te contarás; desde que comenzare la hoz en las mieses comenzarás a contar las siete semanas</a:t>
            </a:r>
            <a:r>
              <a:rPr lang="es-ES" sz="2400" i="1" dirty="0" smtClean="0"/>
              <a:t>. </a:t>
            </a:r>
            <a:r>
              <a:rPr lang="es-ES" sz="2400" i="1" dirty="0"/>
              <a:t>Y harás la fiesta solemne de las semanas al SEÑOR tu </a:t>
            </a:r>
            <a:r>
              <a:rPr lang="es-ES" sz="2400" i="1" dirty="0" smtClean="0"/>
              <a:t>…. </a:t>
            </a:r>
            <a:endParaRPr lang="es-ES_tradnl" sz="2400" i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0"/>
            <a:ext cx="8928992" cy="1656184"/>
          </a:xfrm>
        </p:spPr>
        <p:txBody>
          <a:bodyPr/>
          <a:lstStyle/>
          <a:p>
            <a:r>
              <a:rPr lang="es-ES" sz="2400" i="1" dirty="0" smtClean="0"/>
              <a:t>Dios</a:t>
            </a:r>
            <a:r>
              <a:rPr lang="es-ES" sz="2400" i="1" dirty="0"/>
              <a:t>; de la abundancia voluntaria de tu mano será lo que dieres, según el SEÑOR tu Dios te hubiere bendecido</a:t>
            </a:r>
            <a:r>
              <a:rPr lang="es-ES" sz="2400" i="1" dirty="0" smtClean="0"/>
              <a:t>. …</a:t>
            </a:r>
            <a:endParaRPr lang="es-ES_tradnl" sz="2400" i="1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340768"/>
            <a:ext cx="8928992" cy="4248472"/>
          </a:xfrm>
        </p:spPr>
        <p:txBody>
          <a:bodyPr/>
          <a:lstStyle/>
          <a:p>
            <a:r>
              <a:rPr lang="en-US" sz="2400" i="1" dirty="0" smtClean="0"/>
              <a:t>	16 </a:t>
            </a:r>
            <a:r>
              <a:rPr lang="es-ES" sz="2400" i="1" dirty="0"/>
              <a:t>Tres veces cada año parecerá todo varón tuyo delante del SEÑOR tu Dios en el lugar que él escogiere: en la fiesta solemne de los panes cenceños, y en la fiesta solemne de las semanas, y en la fiesta solemne de los tabernáculos. Y no parecerá vacío delante del SEÑOR:</a:t>
            </a:r>
            <a:endParaRPr lang="en-US" sz="2400" i="1" dirty="0" smtClean="0"/>
          </a:p>
          <a:p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dirty="0" err="1" smtClean="0"/>
              <a:t>Nótese</a:t>
            </a:r>
            <a:r>
              <a:rPr lang="en-US" sz="2400" dirty="0" smtClean="0"/>
              <a:t>: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gente</a:t>
            </a:r>
            <a:r>
              <a:rPr lang="en-US" sz="2400" dirty="0" smtClean="0"/>
              <a:t> </a:t>
            </a:r>
            <a:r>
              <a:rPr lang="en-US" sz="2400" dirty="0" err="1" smtClean="0"/>
              <a:t>muy</a:t>
            </a:r>
            <a:r>
              <a:rPr lang="en-US" sz="2400" dirty="0" smtClean="0"/>
              <a:t> </a:t>
            </a:r>
            <a:r>
              <a:rPr lang="en-US" sz="2400" dirty="0" err="1" smtClean="0"/>
              <a:t>religiosa</a:t>
            </a:r>
            <a:r>
              <a:rPr lang="en-US" sz="2400" dirty="0" smtClean="0"/>
              <a:t> </a:t>
            </a:r>
            <a:r>
              <a:rPr lang="en-US" sz="2400" dirty="0" err="1" smtClean="0"/>
              <a:t>puede</a:t>
            </a:r>
            <a:r>
              <a:rPr lang="en-US" sz="2400" dirty="0" smtClean="0"/>
              <a:t> </a:t>
            </a:r>
            <a:r>
              <a:rPr lang="en-US" sz="2400" dirty="0" err="1" smtClean="0"/>
              <a:t>necesitar</a:t>
            </a:r>
            <a:r>
              <a:rPr lang="en-US" sz="2400" dirty="0" smtClean="0"/>
              <a:t> </a:t>
            </a:r>
            <a:r>
              <a:rPr lang="en-US" sz="2400" dirty="0" err="1" smtClean="0"/>
              <a:t>conver-sión</a:t>
            </a:r>
            <a:r>
              <a:rPr lang="en-US" sz="2400" dirty="0" smtClean="0"/>
              <a:t> a Cristo. Cristo </a:t>
            </a:r>
            <a:r>
              <a:rPr lang="en-US" sz="2400" dirty="0" err="1" smtClean="0"/>
              <a:t>es</a:t>
            </a:r>
            <a:r>
              <a:rPr lang="en-US" sz="2400" dirty="0" smtClean="0"/>
              <a:t> el Salvador, !</a:t>
            </a:r>
            <a:r>
              <a:rPr lang="en-US" sz="2400" u="sng" dirty="0" smtClean="0"/>
              <a:t>no la religion</a:t>
            </a:r>
            <a:r>
              <a:rPr lang="en-US" sz="2400" dirty="0" smtClean="0"/>
              <a:t>!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Miles de </a:t>
            </a:r>
            <a:r>
              <a:rPr lang="en-US" sz="2400" dirty="0" err="1" smtClean="0"/>
              <a:t>varones</a:t>
            </a:r>
            <a:r>
              <a:rPr lang="en-US" sz="2400" dirty="0" smtClean="0"/>
              <a:t> </a:t>
            </a:r>
            <a:r>
              <a:rPr lang="en-US" sz="2400" dirty="0" err="1" smtClean="0"/>
              <a:t>habían</a:t>
            </a:r>
            <a:r>
              <a:rPr lang="en-US" sz="2400" dirty="0" smtClean="0"/>
              <a:t> </a:t>
            </a:r>
            <a:r>
              <a:rPr lang="en-US" sz="2400" dirty="0" err="1" smtClean="0"/>
              <a:t>viajado</a:t>
            </a:r>
            <a:r>
              <a:rPr lang="en-US" sz="2400" dirty="0" smtClean="0"/>
              <a:t> </a:t>
            </a:r>
            <a:r>
              <a:rPr lang="en-US" sz="2400" dirty="0" err="1" smtClean="0"/>
              <a:t>grandes</a:t>
            </a:r>
            <a:r>
              <a:rPr lang="en-US" sz="2400" dirty="0" smtClean="0"/>
              <a:t> </a:t>
            </a:r>
            <a:r>
              <a:rPr lang="en-US" sz="2400" dirty="0" err="1" smtClean="0"/>
              <a:t>distancias</a:t>
            </a:r>
            <a:r>
              <a:rPr lang="en-US" sz="2400" dirty="0" smtClean="0"/>
              <a:t> y a gran </a:t>
            </a:r>
            <a:r>
              <a:rPr lang="en-US" sz="2400" dirty="0" err="1" smtClean="0"/>
              <a:t>sacrificio</a:t>
            </a:r>
            <a:r>
              <a:rPr lang="en-US" sz="2400" dirty="0" smtClean="0"/>
              <a:t> personal, </a:t>
            </a:r>
            <a:r>
              <a:rPr lang="en-US" sz="2400" dirty="0" err="1" smtClean="0"/>
              <a:t>ejerciendo</a:t>
            </a:r>
            <a:r>
              <a:rPr lang="en-US" sz="2400" dirty="0" smtClean="0"/>
              <a:t> </a:t>
            </a:r>
            <a:r>
              <a:rPr lang="en-US" sz="2400" dirty="0" err="1" smtClean="0"/>
              <a:t>así</a:t>
            </a:r>
            <a:r>
              <a:rPr lang="en-US" sz="2400" dirty="0" smtClean="0"/>
              <a:t> </a:t>
            </a:r>
            <a:r>
              <a:rPr lang="en-US" sz="2400" dirty="0" err="1" smtClean="0"/>
              <a:t>su</a:t>
            </a:r>
            <a:r>
              <a:rPr lang="en-US" sz="2400" dirty="0" smtClean="0"/>
              <a:t> gran </a:t>
            </a:r>
            <a:r>
              <a:rPr lang="en-US" sz="2400" dirty="0" err="1" smtClean="0"/>
              <a:t>devoción</a:t>
            </a:r>
            <a:r>
              <a:rPr lang="en-US" sz="2400" dirty="0" smtClean="0"/>
              <a:t> a Dios.</a:t>
            </a:r>
          </a:p>
          <a:p>
            <a:r>
              <a:rPr lang="en-US" sz="2400" dirty="0" smtClean="0"/>
              <a:t>		Pero, </a:t>
            </a:r>
            <a:r>
              <a:rPr lang="en-US" sz="2400" dirty="0" err="1" smtClean="0"/>
              <a:t>estaban</a:t>
            </a:r>
            <a:r>
              <a:rPr lang="en-US" sz="2400" dirty="0" smtClean="0"/>
              <a:t> </a:t>
            </a:r>
            <a:r>
              <a:rPr lang="en-US" sz="2400" dirty="0" err="1" smtClean="0"/>
              <a:t>perdidos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</a:t>
            </a:r>
            <a:r>
              <a:rPr lang="en-US" sz="2400" dirty="0" err="1" smtClean="0"/>
              <a:t>sus</a:t>
            </a:r>
            <a:r>
              <a:rPr lang="en-US" sz="2400" dirty="0" smtClean="0"/>
              <a:t> </a:t>
            </a:r>
            <a:r>
              <a:rPr lang="en-US" sz="2400" dirty="0" err="1" smtClean="0"/>
              <a:t>pecados</a:t>
            </a:r>
            <a:r>
              <a:rPr lang="en-US" sz="2400" dirty="0" smtClean="0"/>
              <a:t> (sin </a:t>
            </a:r>
            <a:r>
              <a:rPr lang="en-US" sz="2400" dirty="0" err="1" smtClean="0"/>
              <a:t>saberlo</a:t>
            </a:r>
            <a:r>
              <a:rPr lang="en-US" sz="2400" dirty="0" smtClean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16632"/>
            <a:ext cx="8928992" cy="1584176"/>
          </a:xfrm>
        </p:spPr>
        <p:txBody>
          <a:bodyPr/>
          <a:lstStyle/>
          <a:p>
            <a:pPr lvl="0"/>
            <a:r>
              <a:rPr lang="es-ES_tradnl" sz="2400" dirty="0" smtClean="0"/>
              <a:t>	</a:t>
            </a:r>
            <a:r>
              <a:rPr lang="es-ES_tradnl" sz="2400" dirty="0" smtClean="0">
                <a:solidFill>
                  <a:srgbClr val="FFFF00"/>
                </a:solidFill>
              </a:rPr>
              <a:t>2. Escucharon en lugar de sacar conclusiones precipita-das.</a:t>
            </a:r>
            <a:br>
              <a:rPr lang="es-ES_tradnl" sz="2400" dirty="0" smtClean="0">
                <a:solidFill>
                  <a:srgbClr val="FFFF00"/>
                </a:solidFill>
              </a:rPr>
            </a:br>
            <a:endParaRPr lang="es-ES_tradnl" sz="2400" dirty="0">
              <a:solidFill>
                <a:srgbClr val="FFFF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052736"/>
            <a:ext cx="8928992" cy="5328592"/>
          </a:xfrm>
        </p:spPr>
        <p:txBody>
          <a:bodyPr/>
          <a:lstStyle/>
          <a:p>
            <a:pPr lvl="0">
              <a:lnSpc>
                <a:spcPts val="3000"/>
              </a:lnSpc>
            </a:pPr>
            <a:r>
              <a:rPr lang="es-ES_tradnl" sz="2400" dirty="0" smtClean="0">
                <a:latin typeface="+mj-lt"/>
              </a:rPr>
              <a:t>	Algunos, cuando oyeron a los apóstoles hablando en </a:t>
            </a:r>
            <a:r>
              <a:rPr lang="es-ES_tradnl" sz="2400" dirty="0" err="1" smtClean="0">
                <a:latin typeface="+mj-lt"/>
              </a:rPr>
              <a:t>len</a:t>
            </a:r>
            <a:r>
              <a:rPr lang="es-ES_tradnl" sz="2400" dirty="0" smtClean="0">
                <a:latin typeface="+mj-lt"/>
              </a:rPr>
              <a:t>-guas que no entendían, estaban atónitos y perplejos (</a:t>
            </a:r>
            <a:r>
              <a:rPr lang="es-ES_tradnl" sz="2400" dirty="0" smtClean="0">
                <a:solidFill>
                  <a:srgbClr val="99FFCC"/>
                </a:solidFill>
                <a:latin typeface="+mj-lt"/>
              </a:rPr>
              <a:t>Hech. 2:12</a:t>
            </a:r>
            <a:r>
              <a:rPr lang="es-ES_tradnl" sz="2400" dirty="0" smtClean="0">
                <a:latin typeface="+mj-lt"/>
              </a:rPr>
              <a:t>). </a:t>
            </a:r>
            <a:r>
              <a:rPr lang="es-ES_tradnl" sz="2400" i="1" dirty="0" smtClean="0">
                <a:latin typeface="+mj-lt"/>
              </a:rPr>
              <a:t>¿Qué quiere decir esto?, </a:t>
            </a:r>
            <a:r>
              <a:rPr lang="es-ES_tradnl" sz="2400" dirty="0" smtClean="0">
                <a:latin typeface="+mj-lt"/>
              </a:rPr>
              <a:t>preguntaban.</a:t>
            </a:r>
            <a:endParaRPr lang="en-US" sz="2400" dirty="0" smtClean="0"/>
          </a:p>
          <a:p>
            <a:pPr lvl="0">
              <a:lnSpc>
                <a:spcPts val="3000"/>
              </a:lnSpc>
            </a:pPr>
            <a:r>
              <a:rPr lang="en-US" sz="2400" dirty="0" smtClean="0"/>
              <a:t>	</a:t>
            </a:r>
            <a:r>
              <a:rPr lang="es-ES_tradnl" sz="2400" dirty="0"/>
              <a:t> </a:t>
            </a:r>
            <a:r>
              <a:rPr lang="es-ES_tradnl" sz="2400" dirty="0" smtClean="0"/>
              <a:t>Otros sacaron </a:t>
            </a:r>
            <a:r>
              <a:rPr lang="es-ES_tradnl" sz="2400" dirty="0"/>
              <a:t>la conclusión precipitada de que los </a:t>
            </a:r>
            <a:r>
              <a:rPr lang="es-ES_tradnl" sz="2400" dirty="0" err="1" smtClean="0"/>
              <a:t>após</a:t>
            </a:r>
            <a:r>
              <a:rPr lang="es-ES_tradnl" sz="2400" dirty="0" smtClean="0"/>
              <a:t>-toles </a:t>
            </a:r>
            <a:r>
              <a:rPr lang="es-ES_tradnl" sz="2400" dirty="0"/>
              <a:t>estaban </a:t>
            </a:r>
            <a:r>
              <a:rPr lang="es-ES_tradnl" sz="2400" dirty="0" smtClean="0"/>
              <a:t>borrachos (</a:t>
            </a:r>
            <a:r>
              <a:rPr lang="es-ES_tradnl" sz="2400" dirty="0" smtClean="0">
                <a:solidFill>
                  <a:srgbClr val="99FFCC"/>
                </a:solidFill>
              </a:rPr>
              <a:t>2:13</a:t>
            </a:r>
            <a:r>
              <a:rPr lang="es-ES_tradnl" sz="2400" dirty="0" smtClean="0"/>
              <a:t>). Decían: </a:t>
            </a:r>
            <a:r>
              <a:rPr lang="es-ES_tradnl" sz="2400" i="1" dirty="0" smtClean="0"/>
              <a:t>Están llenos de mosto</a:t>
            </a:r>
            <a:r>
              <a:rPr lang="es-ES_tradnl" sz="2400" dirty="0" smtClean="0"/>
              <a:t>.</a:t>
            </a:r>
            <a:endParaRPr lang="en-US" sz="2400" dirty="0" smtClean="0"/>
          </a:p>
          <a:p>
            <a:pPr lvl="0">
              <a:lnSpc>
                <a:spcPts val="3000"/>
              </a:lnSpc>
            </a:pPr>
            <a:r>
              <a:rPr lang="en-US" sz="2400" dirty="0" smtClean="0"/>
              <a:t>	No </a:t>
            </a:r>
            <a:r>
              <a:rPr lang="en-US" sz="2400" dirty="0" err="1" smtClean="0"/>
              <a:t>es</a:t>
            </a:r>
            <a:r>
              <a:rPr lang="en-US" sz="2400" dirty="0" smtClean="0"/>
              <a:t> </a:t>
            </a:r>
            <a:r>
              <a:rPr lang="en-US" sz="2400" dirty="0" err="1" smtClean="0"/>
              <a:t>sabio</a:t>
            </a:r>
            <a:r>
              <a:rPr lang="en-US" sz="2400" dirty="0" smtClean="0"/>
              <a:t> </a:t>
            </a:r>
            <a:r>
              <a:rPr lang="en-US" sz="2400" dirty="0" err="1" smtClean="0"/>
              <a:t>sacar</a:t>
            </a:r>
            <a:r>
              <a:rPr lang="en-US" sz="2400" dirty="0" smtClean="0"/>
              <a:t> </a:t>
            </a:r>
            <a:r>
              <a:rPr lang="en-US" sz="2400" dirty="0" err="1" smtClean="0"/>
              <a:t>conclusiones</a:t>
            </a:r>
            <a:r>
              <a:rPr lang="en-US" sz="2400" dirty="0" smtClean="0"/>
              <a:t> </a:t>
            </a:r>
            <a:r>
              <a:rPr lang="en-US" sz="2400" dirty="0" err="1" smtClean="0"/>
              <a:t>precipitadas</a:t>
            </a:r>
            <a:r>
              <a:rPr lang="en-US" sz="2400" dirty="0" smtClean="0"/>
              <a:t>. </a:t>
            </a:r>
            <a:r>
              <a:rPr lang="en-US" sz="2400" dirty="0" err="1" smtClean="0"/>
              <a:t>Debemos</a:t>
            </a:r>
            <a:r>
              <a:rPr lang="en-US" sz="2400" dirty="0" smtClean="0"/>
              <a:t> </a:t>
            </a:r>
            <a:r>
              <a:rPr lang="en-US" sz="2400" dirty="0" err="1" smtClean="0"/>
              <a:t>usar</a:t>
            </a:r>
            <a:r>
              <a:rPr lang="en-US" sz="2400" dirty="0" smtClean="0"/>
              <a:t> de la </a:t>
            </a:r>
            <a:r>
              <a:rPr lang="en-US" sz="2400" dirty="0" err="1" smtClean="0"/>
              <a:t>sobriedad</a:t>
            </a:r>
            <a:r>
              <a:rPr lang="en-US" sz="2400" dirty="0" smtClean="0"/>
              <a:t> y </a:t>
            </a:r>
            <a:r>
              <a:rPr lang="en-US" sz="2400" dirty="0" err="1" smtClean="0"/>
              <a:t>considerar</a:t>
            </a:r>
            <a:r>
              <a:rPr lang="en-US" sz="2400" dirty="0" smtClean="0"/>
              <a:t>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hechos</a:t>
            </a:r>
            <a:r>
              <a:rPr lang="en-US" sz="2400" dirty="0" smtClean="0"/>
              <a:t> del </a:t>
            </a:r>
            <a:r>
              <a:rPr lang="en-US" sz="2400" dirty="0" err="1" smtClean="0"/>
              <a:t>caso</a:t>
            </a:r>
            <a:r>
              <a:rPr lang="en-US" sz="2400" dirty="0" smtClean="0"/>
              <a:t>.   </a:t>
            </a:r>
            <a:r>
              <a:rPr lang="en-US" sz="2400" dirty="0" err="1" smtClean="0"/>
              <a:t>Ser</a:t>
            </a:r>
            <a:r>
              <a:rPr lang="en-US" sz="2400" dirty="0" smtClean="0"/>
              <a:t> </a:t>
            </a:r>
            <a:r>
              <a:rPr lang="en-US" sz="2400" dirty="0" err="1" smtClean="0"/>
              <a:t>llevados</a:t>
            </a:r>
            <a:r>
              <a:rPr lang="en-US" sz="2400" dirty="0" smtClean="0"/>
              <a:t> </a:t>
            </a:r>
            <a:r>
              <a:rPr lang="en-US" sz="2400" dirty="0" err="1" smtClean="0"/>
              <a:t>solamente</a:t>
            </a:r>
            <a:r>
              <a:rPr lang="en-US" sz="2400" dirty="0" smtClean="0"/>
              <a:t> </a:t>
            </a:r>
            <a:r>
              <a:rPr lang="en-US" sz="2400" dirty="0" err="1" smtClean="0"/>
              <a:t>por</a:t>
            </a:r>
            <a:r>
              <a:rPr lang="en-US" sz="2400" dirty="0" smtClean="0"/>
              <a:t> las </a:t>
            </a:r>
            <a:r>
              <a:rPr lang="en-US" sz="2400" dirty="0" err="1" smtClean="0"/>
              <a:t>emociones</a:t>
            </a:r>
            <a:r>
              <a:rPr lang="en-US" sz="2400" dirty="0" smtClean="0"/>
              <a:t> </a:t>
            </a:r>
            <a:r>
              <a:rPr lang="en-US" sz="2400" dirty="0" err="1" smtClean="0"/>
              <a:t>guía</a:t>
            </a:r>
            <a:r>
              <a:rPr lang="en-US" sz="2400" dirty="0" smtClean="0"/>
              <a:t> a </a:t>
            </a:r>
            <a:r>
              <a:rPr lang="en-US" sz="2400" dirty="0" err="1" smtClean="0"/>
              <a:t>acciones</a:t>
            </a:r>
            <a:r>
              <a:rPr lang="en-US" sz="2400" dirty="0" smtClean="0"/>
              <a:t> nada </a:t>
            </a:r>
            <a:r>
              <a:rPr lang="en-US" sz="2400" dirty="0" err="1" smtClean="0"/>
              <a:t>sabias</a:t>
            </a:r>
            <a:r>
              <a:rPr lang="en-US" sz="2400" dirty="0" smtClean="0"/>
              <a:t>.</a:t>
            </a:r>
            <a:endParaRPr lang="en-US" sz="2400" i="1" dirty="0" smtClean="0"/>
          </a:p>
          <a:p>
            <a:pPr lvl="0">
              <a:lnSpc>
                <a:spcPts val="3000"/>
              </a:lnSpc>
            </a:pPr>
            <a:r>
              <a:rPr lang="en-US" sz="2400" dirty="0" smtClean="0">
                <a:solidFill>
                  <a:srgbClr val="FFFF00"/>
                </a:solidFill>
              </a:rPr>
              <a:t>	3. </a:t>
            </a:r>
            <a:r>
              <a:rPr lang="en-US" sz="2400" dirty="0" err="1" smtClean="0">
                <a:solidFill>
                  <a:srgbClr val="FFFF00"/>
                </a:solidFill>
              </a:rPr>
              <a:t>Esos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varones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piadosos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consideraron</a:t>
            </a:r>
            <a:r>
              <a:rPr lang="en-US" sz="2400" dirty="0" smtClean="0">
                <a:solidFill>
                  <a:srgbClr val="FFFF00"/>
                </a:solidFill>
              </a:rPr>
              <a:t> las </a:t>
            </a:r>
            <a:r>
              <a:rPr lang="en-US" sz="2400" dirty="0" err="1" smtClean="0">
                <a:solidFill>
                  <a:srgbClr val="FFFF00"/>
                </a:solidFill>
              </a:rPr>
              <a:t>Escrituras</a:t>
            </a:r>
            <a:r>
              <a:rPr lang="en-US" sz="2400" dirty="0" smtClean="0">
                <a:solidFill>
                  <a:srgbClr val="FFFF00"/>
                </a:solidFill>
              </a:rPr>
              <a:t>.	</a:t>
            </a:r>
          </a:p>
          <a:p>
            <a:pPr lvl="0">
              <a:lnSpc>
                <a:spcPts val="3000"/>
              </a:lnSpc>
            </a:pPr>
            <a:r>
              <a:rPr lang="en-US" sz="2400" dirty="0" smtClean="0"/>
              <a:t>	Al </a:t>
            </a:r>
            <a:r>
              <a:rPr lang="en-US" sz="2400" dirty="0" err="1" smtClean="0"/>
              <a:t>suplicar</a:t>
            </a:r>
            <a:r>
              <a:rPr lang="en-US" sz="2400" dirty="0" smtClean="0"/>
              <a:t> que </a:t>
            </a:r>
            <a:r>
              <a:rPr lang="en-US" sz="2400" dirty="0" err="1" smtClean="0"/>
              <a:t>oyeran</a:t>
            </a:r>
            <a:r>
              <a:rPr lang="en-US" sz="2400" dirty="0" smtClean="0"/>
              <a:t>, Pedro les </a:t>
            </a:r>
            <a:r>
              <a:rPr lang="en-US" sz="2400" dirty="0" err="1" smtClean="0"/>
              <a:t>dijo</a:t>
            </a:r>
            <a:r>
              <a:rPr lang="en-US" sz="2400" dirty="0" smtClean="0"/>
              <a:t>: </a:t>
            </a:r>
            <a:r>
              <a:rPr lang="en-US" sz="2400" i="1" dirty="0" err="1" smtClean="0"/>
              <a:t>oid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mis</a:t>
            </a:r>
            <a:r>
              <a:rPr lang="en-US" sz="2400" i="1" dirty="0" smtClean="0"/>
              <a:t> palabras</a:t>
            </a:r>
            <a:r>
              <a:rPr lang="en-US" sz="2400" dirty="0" smtClean="0"/>
              <a:t>  </a:t>
            </a:r>
            <a:r>
              <a:rPr lang="en-US" sz="2400" i="1" dirty="0" smtClean="0"/>
              <a:t>…  </a:t>
            </a:r>
            <a:r>
              <a:rPr lang="en-US" sz="2400" i="1" dirty="0" err="1" smtClean="0"/>
              <a:t>Varones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israelitas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oíd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estas</a:t>
            </a:r>
            <a:r>
              <a:rPr lang="en-US" sz="2400" i="1" dirty="0" smtClean="0"/>
              <a:t> palabras </a:t>
            </a: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99FFCC"/>
                </a:solidFill>
              </a:rPr>
              <a:t>2:14,22</a:t>
            </a:r>
            <a:r>
              <a:rPr lang="en-US" sz="2400" dirty="0" smtClean="0"/>
              <a:t>), </a:t>
            </a:r>
            <a:r>
              <a:rPr lang="en-US" sz="2400" dirty="0" err="1" smtClean="0"/>
              <a:t>ellos</a:t>
            </a:r>
            <a:r>
              <a:rPr lang="en-US" sz="2400" dirty="0" smtClean="0"/>
              <a:t> le </a:t>
            </a:r>
            <a:r>
              <a:rPr lang="en-US" sz="2400" dirty="0" err="1" smtClean="0"/>
              <a:t>escucharon</a:t>
            </a:r>
            <a:r>
              <a:rPr lang="en-US" sz="2400" dirty="0" smtClean="0"/>
              <a:t> y Pedro les </a:t>
            </a:r>
            <a:r>
              <a:rPr lang="en-US" sz="2400" dirty="0" err="1" smtClean="0"/>
              <a:t>explicó</a:t>
            </a:r>
            <a:r>
              <a:rPr lang="en-US" sz="2400" dirty="0" smtClean="0"/>
              <a:t> </a:t>
            </a:r>
            <a:r>
              <a:rPr lang="en-US" sz="2400" dirty="0" err="1" smtClean="0"/>
              <a:t>algunas</a:t>
            </a:r>
            <a:r>
              <a:rPr lang="en-US" sz="2400" dirty="0" smtClean="0"/>
              <a:t> de las…</a:t>
            </a:r>
            <a:endParaRPr lang="es-ES_tradnl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260648"/>
            <a:ext cx="8928992" cy="1296144"/>
          </a:xfrm>
        </p:spPr>
        <p:txBody>
          <a:bodyPr/>
          <a:lstStyle/>
          <a:p>
            <a:pPr lvl="0"/>
            <a:r>
              <a:rPr lang="en-US" sz="2400" dirty="0" err="1" smtClean="0"/>
              <a:t>profecías</a:t>
            </a:r>
            <a:r>
              <a:rPr lang="en-US" sz="2400" dirty="0" smtClean="0"/>
              <a:t> </a:t>
            </a:r>
            <a:r>
              <a:rPr lang="en-US" sz="2400" dirty="0" err="1" smtClean="0"/>
              <a:t>respecto</a:t>
            </a:r>
            <a:r>
              <a:rPr lang="en-US" sz="2400" dirty="0" smtClean="0"/>
              <a:t> a Cristo y a </a:t>
            </a:r>
            <a:r>
              <a:rPr lang="en-US" sz="2400" dirty="0" err="1" smtClean="0"/>
              <a:t>los</a:t>
            </a:r>
            <a:r>
              <a:rPr lang="en-US" sz="2400" dirty="0" smtClean="0"/>
              <a:t> </a:t>
            </a:r>
            <a:r>
              <a:rPr lang="en-US" sz="2400" dirty="0" err="1" smtClean="0"/>
              <a:t>eventos</a:t>
            </a:r>
            <a:r>
              <a:rPr lang="en-US" sz="2400" dirty="0" smtClean="0"/>
              <a:t> de ese </a:t>
            </a:r>
            <a:r>
              <a:rPr lang="en-US" sz="2400" dirty="0" err="1" smtClean="0"/>
              <a:t>día</a:t>
            </a:r>
            <a:r>
              <a:rPr lang="en-US" sz="2400" dirty="0" smtClean="0"/>
              <a:t> (</a:t>
            </a:r>
            <a:r>
              <a:rPr lang="en-US" sz="2400" dirty="0" smtClean="0">
                <a:solidFill>
                  <a:srgbClr val="99FFCC"/>
                </a:solidFill>
              </a:rPr>
              <a:t>2:16-21, 25-28, 34,35</a:t>
            </a:r>
            <a:r>
              <a:rPr lang="en-US" sz="2400" dirty="0" smtClean="0"/>
              <a:t>). </a:t>
            </a:r>
            <a:r>
              <a:rPr lang="en-US" sz="2400" dirty="0" err="1" smtClean="0"/>
              <a:t>Vamos</a:t>
            </a:r>
            <a:r>
              <a:rPr lang="en-US" sz="2400" dirty="0" smtClean="0"/>
              <a:t> </a:t>
            </a:r>
            <a:r>
              <a:rPr lang="en-US" sz="2400" dirty="0" err="1" smtClean="0"/>
              <a:t>leyendo</a:t>
            </a:r>
            <a:r>
              <a:rPr lang="en-US" sz="2400" dirty="0" smtClean="0"/>
              <a:t>:</a:t>
            </a:r>
            <a:endParaRPr lang="en-US" sz="2400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340768"/>
            <a:ext cx="8928992" cy="4896544"/>
          </a:xfrm>
        </p:spPr>
        <p:txBody>
          <a:bodyPr/>
          <a:lstStyle/>
          <a:p>
            <a:r>
              <a:rPr lang="en-US" sz="2400" i="1" dirty="0" smtClean="0"/>
              <a:t>	16</a:t>
            </a:r>
            <a:r>
              <a:rPr lang="es-ES" sz="2400" i="1" dirty="0" smtClean="0"/>
              <a:t> </a:t>
            </a:r>
            <a:r>
              <a:rPr lang="es-ES" sz="2400" i="1" dirty="0"/>
              <a:t>mas esto es lo que fue dicho por el profeta Joel: </a:t>
            </a:r>
            <a:r>
              <a:rPr lang="es-ES" sz="2400" i="1" dirty="0" smtClean="0"/>
              <a:t>17  </a:t>
            </a:r>
            <a:r>
              <a:rPr lang="es-ES" sz="2400" i="1" dirty="0"/>
              <a:t>Y será en los postreros días, dice Dios, derramaré de mi Espíritu sobre toda carne, y vuestros hijos y vuestras hijas profetizarán; y vuestros jóvenes verán visiones, y vuestros viejos soñarán sueños</a:t>
            </a:r>
            <a:r>
              <a:rPr lang="es-ES" sz="2400" i="1" dirty="0" smtClean="0"/>
              <a:t>.</a:t>
            </a:r>
          </a:p>
          <a:p>
            <a:r>
              <a:rPr lang="es-ES" sz="2400" i="1" dirty="0"/>
              <a:t>	</a:t>
            </a:r>
            <a:r>
              <a:rPr lang="es-ES" sz="2400" i="1" dirty="0" smtClean="0"/>
              <a:t>18  </a:t>
            </a:r>
            <a:r>
              <a:rPr lang="es-ES" sz="2400" i="1" dirty="0"/>
              <a:t>Y de cierto sobre mis siervos y sobre mis siervas en aquellos días, derramaré de mi Espíritu, y profetizarán</a:t>
            </a:r>
            <a:r>
              <a:rPr lang="es-ES" sz="2400" i="1" dirty="0" smtClean="0"/>
              <a:t>.</a:t>
            </a:r>
          </a:p>
          <a:p>
            <a:r>
              <a:rPr lang="es-ES" sz="2400" i="1" dirty="0"/>
              <a:t>	</a:t>
            </a:r>
            <a:r>
              <a:rPr lang="es-ES" sz="2400" i="1" dirty="0" smtClean="0"/>
              <a:t>19  </a:t>
            </a:r>
            <a:r>
              <a:rPr lang="es-ES" sz="2400" i="1" dirty="0"/>
              <a:t>Y daré prodigios arriba en el cielo, y señales abajo en la tierra, sangre y fuego y vapor de humo; </a:t>
            </a:r>
            <a:endParaRPr lang="es-ES" sz="2400" i="1" dirty="0" smtClean="0"/>
          </a:p>
          <a:p>
            <a:r>
              <a:rPr lang="es-ES" sz="2400" i="1" dirty="0"/>
              <a:t>	</a:t>
            </a:r>
            <a:r>
              <a:rPr lang="es-ES" sz="2400" i="1" dirty="0" smtClean="0"/>
              <a:t>20  </a:t>
            </a:r>
            <a:r>
              <a:rPr lang="es-ES" sz="2400" i="1" dirty="0"/>
              <a:t>El sol se volverá en tinieblas, y la luna en sangre, antes que venga el día del Señor, Grande y manifiesto; </a:t>
            </a:r>
            <a:endParaRPr lang="es-ES" sz="2400" i="1" dirty="0" smtClean="0"/>
          </a:p>
          <a:p>
            <a:r>
              <a:rPr lang="es-ES" sz="2400" i="1" dirty="0"/>
              <a:t>	</a:t>
            </a:r>
            <a:r>
              <a:rPr lang="es-ES" sz="2400" i="1" dirty="0" smtClean="0"/>
              <a:t>21  </a:t>
            </a:r>
            <a:r>
              <a:rPr lang="es-ES" sz="2400" i="1" dirty="0"/>
              <a:t>y acontecerá que todo aquel que invocare el Nombre del Señor, será salvo</a:t>
            </a:r>
            <a:r>
              <a:rPr lang="es-ES" sz="2400" i="1" dirty="0" smtClean="0"/>
              <a:t>.  …..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414494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188641"/>
            <a:ext cx="8928992" cy="936103"/>
          </a:xfrm>
        </p:spPr>
        <p:txBody>
          <a:bodyPr/>
          <a:lstStyle/>
          <a:p>
            <a:pPr lvl="0"/>
            <a:r>
              <a:rPr lang="en-US" sz="2400" dirty="0">
                <a:solidFill>
                  <a:srgbClr val="FFFF00"/>
                </a:solidFill>
              </a:rPr>
              <a:t>4. </a:t>
            </a:r>
            <a:r>
              <a:rPr lang="en-US" sz="2400" dirty="0" err="1" smtClean="0">
                <a:solidFill>
                  <a:srgbClr val="FFFF00"/>
                </a:solidFill>
              </a:rPr>
              <a:t>Vieron</a:t>
            </a:r>
            <a:r>
              <a:rPr lang="en-US" sz="2400" dirty="0" smtClean="0">
                <a:solidFill>
                  <a:srgbClr val="FFFF00"/>
                </a:solidFill>
              </a:rPr>
              <a:t> que Jesus </a:t>
            </a:r>
            <a:r>
              <a:rPr lang="en-US" sz="2400" dirty="0" err="1" smtClean="0">
                <a:solidFill>
                  <a:srgbClr val="FFFF00"/>
                </a:solidFill>
              </a:rPr>
              <a:t>cumplió</a:t>
            </a:r>
            <a:r>
              <a:rPr lang="en-US" sz="2400" dirty="0" smtClean="0">
                <a:solidFill>
                  <a:srgbClr val="FFFF00"/>
                </a:solidFill>
              </a:rPr>
              <a:t> las </a:t>
            </a:r>
            <a:r>
              <a:rPr lang="en-US" sz="2400" dirty="0" err="1" smtClean="0">
                <a:solidFill>
                  <a:srgbClr val="FFFF00"/>
                </a:solidFill>
              </a:rPr>
              <a:t>prophecias</a:t>
            </a:r>
            <a:r>
              <a:rPr lang="en-US" sz="2400" dirty="0">
                <a:solidFill>
                  <a:srgbClr val="FFFF00"/>
                </a:solidFill>
              </a:rPr>
              <a:t>, </a:t>
            </a:r>
            <a:r>
              <a:rPr lang="en-US" sz="2400" i="1" dirty="0" smtClean="0">
                <a:solidFill>
                  <a:srgbClr val="99FFCC"/>
                </a:solidFill>
              </a:rPr>
              <a:t>2:22-35</a:t>
            </a:r>
            <a:endParaRPr lang="en-US" sz="2400" i="1" dirty="0">
              <a:solidFill>
                <a:srgbClr val="99FFCC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836712"/>
            <a:ext cx="8928992" cy="5688632"/>
          </a:xfrm>
        </p:spPr>
        <p:txBody>
          <a:bodyPr/>
          <a:lstStyle/>
          <a:p>
            <a:r>
              <a:rPr lang="en-US" sz="2400" i="1" dirty="0" smtClean="0">
                <a:solidFill>
                  <a:srgbClr val="FFFF00"/>
                </a:solidFill>
              </a:rPr>
              <a:t>	</a:t>
            </a:r>
            <a:r>
              <a:rPr lang="en-US" sz="2400" dirty="0" smtClean="0"/>
              <a:t>	</a:t>
            </a:r>
            <a:r>
              <a:rPr lang="es-ES" sz="2400" i="1" dirty="0"/>
              <a:t> Varones Israelitas, oíd estas palabras: El Jesús </a:t>
            </a:r>
            <a:r>
              <a:rPr lang="es-ES" sz="2400" i="1" dirty="0" err="1" smtClean="0"/>
              <a:t>Nazare</a:t>
            </a:r>
            <a:r>
              <a:rPr lang="es-ES" sz="2400" i="1" dirty="0" smtClean="0"/>
              <a:t>-no</a:t>
            </a:r>
            <a:r>
              <a:rPr lang="es-ES" sz="2400" i="1" dirty="0"/>
              <a:t>, varón aprobado de Dios entre vosotros en maravillas y prodigios y señales, que Dios hizo por él en medio de </a:t>
            </a:r>
            <a:r>
              <a:rPr lang="es-ES" sz="2400" i="1" dirty="0" err="1" smtClean="0"/>
              <a:t>voso-tros</a:t>
            </a:r>
            <a:r>
              <a:rPr lang="es-ES" sz="2400" i="1" dirty="0"/>
              <a:t>, como también vosotros </a:t>
            </a:r>
            <a:r>
              <a:rPr lang="es-ES" sz="2400" i="1" dirty="0" smtClean="0"/>
              <a:t>sabéis;</a:t>
            </a:r>
          </a:p>
          <a:p>
            <a:r>
              <a:rPr lang="es-ES" sz="2400" i="1" dirty="0"/>
              <a:t>	</a:t>
            </a:r>
            <a:r>
              <a:rPr lang="es-ES" sz="2400" i="1" dirty="0" smtClean="0"/>
              <a:t>23  </a:t>
            </a:r>
            <a:r>
              <a:rPr lang="es-ES" sz="2400" i="1" dirty="0"/>
              <a:t>éste, entregado por determinado consejo y providencia de Dios, tomándolo vosotros lo matasteis con manos </a:t>
            </a:r>
            <a:r>
              <a:rPr lang="es-ES" sz="2400" i="1" dirty="0" err="1" smtClean="0"/>
              <a:t>ini</a:t>
            </a:r>
            <a:r>
              <a:rPr lang="es-ES" sz="2400" i="1" dirty="0" smtClean="0"/>
              <a:t>-cuas</a:t>
            </a:r>
            <a:r>
              <a:rPr lang="es-ES" sz="2400" i="1" dirty="0"/>
              <a:t>, colgándole en un madero; </a:t>
            </a:r>
            <a:endParaRPr lang="es-ES" sz="2400" i="1" dirty="0" smtClean="0"/>
          </a:p>
          <a:p>
            <a:r>
              <a:rPr lang="es-ES" sz="2400" i="1" dirty="0"/>
              <a:t>	</a:t>
            </a:r>
            <a:r>
              <a:rPr lang="es-ES" sz="2400" i="1" dirty="0" smtClean="0"/>
              <a:t>24  </a:t>
            </a:r>
            <a:r>
              <a:rPr lang="es-ES" sz="2400" i="1" dirty="0"/>
              <a:t>al cual Dios levantó, sueltos los dolores de la muerte, por cuanto era imposible ser detenido de ella</a:t>
            </a:r>
            <a:r>
              <a:rPr lang="es-ES" sz="2400" i="1" dirty="0" smtClean="0"/>
              <a:t>.</a:t>
            </a:r>
          </a:p>
          <a:p>
            <a:r>
              <a:rPr lang="es-ES" sz="2400" i="1" dirty="0"/>
              <a:t>	</a:t>
            </a:r>
            <a:r>
              <a:rPr lang="es-ES" sz="2400" i="1" dirty="0" smtClean="0"/>
              <a:t>25  </a:t>
            </a:r>
            <a:r>
              <a:rPr lang="es-ES" sz="2400" i="1" dirty="0"/>
              <a:t>Porque David dice de él: Veía al Señor siempre delante de mí; porque lo tengo a la diestra, no seré removido</a:t>
            </a:r>
            <a:r>
              <a:rPr lang="es-ES" sz="2400" i="1" dirty="0" smtClean="0"/>
              <a:t>.</a:t>
            </a:r>
          </a:p>
          <a:p>
            <a:r>
              <a:rPr lang="es-ES" sz="2400" i="1" dirty="0"/>
              <a:t>	</a:t>
            </a:r>
            <a:r>
              <a:rPr lang="en-US" sz="2400" i="1" dirty="0" smtClean="0"/>
              <a:t>26 </a:t>
            </a:r>
            <a:r>
              <a:rPr lang="es-ES" sz="2400" i="1" dirty="0"/>
              <a:t>Por lo cual mi corazón se alegró, y mi lengua se gozó; y aun mi carne descansará en esperanza</a:t>
            </a:r>
            <a:r>
              <a:rPr lang="es-ES" sz="2400" i="1" dirty="0" smtClean="0"/>
              <a:t>;</a:t>
            </a:r>
          </a:p>
          <a:p>
            <a:r>
              <a:rPr lang="es-ES" sz="2400" i="1" dirty="0"/>
              <a:t>	</a:t>
            </a:r>
            <a:r>
              <a:rPr lang="en-US" sz="2400" dirty="0" smtClean="0"/>
              <a:t>27 </a:t>
            </a:r>
            <a:r>
              <a:rPr lang="es-ES" sz="2400" i="1" dirty="0"/>
              <a:t>que no dejarás mi alma en el infierno, ni darás a tu Santo que vea corrupción</a:t>
            </a:r>
            <a:r>
              <a:rPr lang="es-ES" sz="2400" i="1" dirty="0" smtClean="0"/>
              <a:t>.  ….</a:t>
            </a:r>
            <a:endParaRPr lang="es-ES" sz="2400" i="1" dirty="0"/>
          </a:p>
        </p:txBody>
      </p:sp>
    </p:spTree>
    <p:extLst>
      <p:ext uri="{BB962C8B-B14F-4D97-AF65-F5344CB8AC3E}">
        <p14:creationId xmlns:p14="http://schemas.microsoft.com/office/powerpoint/2010/main" val="174892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87576" y="188640"/>
            <a:ext cx="8928992" cy="1008112"/>
          </a:xfrm>
        </p:spPr>
        <p:txBody>
          <a:bodyPr/>
          <a:lstStyle/>
          <a:p>
            <a:r>
              <a:rPr lang="en-US" sz="2400" dirty="0"/>
              <a:t>	</a:t>
            </a:r>
            <a:r>
              <a:rPr lang="en-US" sz="2400" i="1" dirty="0"/>
              <a:t>28 </a:t>
            </a:r>
            <a:r>
              <a:rPr lang="es-ES" sz="2400" i="1" dirty="0"/>
              <a:t>Me hiciste notorios los caminos de la vida; me llenarás de gozo con tu presencia</a:t>
            </a:r>
            <a:r>
              <a:rPr lang="es-ES" sz="2400" i="1" dirty="0" smtClean="0"/>
              <a:t>.</a:t>
            </a:r>
            <a:endParaRPr lang="en-US" sz="2400" i="1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24744"/>
            <a:ext cx="8928992" cy="4248472"/>
          </a:xfrm>
        </p:spPr>
        <p:txBody>
          <a:bodyPr/>
          <a:lstStyle/>
          <a:p>
            <a:r>
              <a:rPr lang="es-ES" sz="2400" i="1" dirty="0" smtClean="0"/>
              <a:t>	29  </a:t>
            </a:r>
            <a:r>
              <a:rPr lang="es-ES" sz="2400" i="1" dirty="0"/>
              <a:t>Varones hermanos, se os puede libremente decir del patriarca David, que murió, y fue sepultado, y su sepulcro está con nosotros hasta el día de hoy</a:t>
            </a:r>
            <a:r>
              <a:rPr lang="es-ES" sz="2400" i="1" dirty="0" smtClean="0"/>
              <a:t>.</a:t>
            </a:r>
          </a:p>
          <a:p>
            <a:r>
              <a:rPr lang="es-ES" sz="2400" i="1" dirty="0"/>
              <a:t>	</a:t>
            </a:r>
            <a:r>
              <a:rPr lang="es-ES" sz="2400" i="1" dirty="0" smtClean="0"/>
              <a:t>30  </a:t>
            </a:r>
            <a:r>
              <a:rPr lang="es-ES" sz="2400" i="1" dirty="0"/>
              <a:t>Así que siendo profeta, y sabiendo que con juramento le había Dios jurado que del fruto de su lomo, en cuanto a la carne, levantaría al Cristo que se sentaría sobre su trono; </a:t>
            </a:r>
          </a:p>
          <a:p>
            <a:r>
              <a:rPr lang="es-ES" sz="2400" i="1" dirty="0" smtClean="0"/>
              <a:t>	31  </a:t>
            </a:r>
            <a:r>
              <a:rPr lang="es-ES" sz="2400" i="1" dirty="0"/>
              <a:t>viéndolo antes, habló de la resurrección del Cristo, que su alma no fue dejada en el infierno, ni su carne vio </a:t>
            </a:r>
            <a:r>
              <a:rPr lang="es-ES" sz="2400" i="1" dirty="0" err="1" smtClean="0"/>
              <a:t>corrup-ción</a:t>
            </a:r>
            <a:r>
              <a:rPr lang="es-ES" sz="2400" i="1" dirty="0" smtClean="0"/>
              <a:t>.</a:t>
            </a:r>
          </a:p>
          <a:p>
            <a:r>
              <a:rPr lang="es-ES" sz="2400" i="1" dirty="0"/>
              <a:t>	</a:t>
            </a:r>
            <a:r>
              <a:rPr lang="es-ES" sz="2400" i="1" dirty="0" smtClean="0"/>
              <a:t>32  </a:t>
            </a:r>
            <a:r>
              <a:rPr lang="es-ES" sz="2400" i="1" dirty="0"/>
              <a:t>A este Jesús resucitó Dios, de lo cual todos nosotros somos testigos</a:t>
            </a:r>
            <a:r>
              <a:rPr lang="es-ES" sz="2400" i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1118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496944" cy="1556792"/>
          </a:xfrm>
        </p:spPr>
        <p:txBody>
          <a:bodyPr/>
          <a:lstStyle/>
          <a:p>
            <a:r>
              <a:rPr lang="es-ES_tradnl" sz="2400" i="1" dirty="0" smtClean="0"/>
              <a:t>	33 </a:t>
            </a:r>
            <a:r>
              <a:rPr lang="es-ES" sz="2400" i="1" dirty="0" smtClean="0"/>
              <a:t>Así </a:t>
            </a:r>
            <a:r>
              <a:rPr lang="es-ES" sz="2400" i="1" dirty="0"/>
              <a:t>que, exaltado por la diestra de Dios, y habiendo recibido del Padre la promesa del Espíritu Santo, ha derramado esto que ahora vosotros veis y oís. </a:t>
            </a:r>
            <a:r>
              <a:rPr lang="es-ES" sz="2400" i="1" dirty="0" smtClean="0"/>
              <a:t>…</a:t>
            </a:r>
            <a:endParaRPr lang="es-ES_tradnl" sz="2400" i="1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1340768"/>
            <a:ext cx="8496944" cy="5112568"/>
          </a:xfrm>
        </p:spPr>
        <p:txBody>
          <a:bodyPr/>
          <a:lstStyle/>
          <a:p>
            <a:r>
              <a:rPr lang="en-US" sz="2400" dirty="0" smtClean="0"/>
              <a:t>	</a:t>
            </a:r>
            <a:r>
              <a:rPr lang="es-ES" sz="2400" i="1" dirty="0" smtClean="0"/>
              <a:t>34  </a:t>
            </a:r>
            <a:r>
              <a:rPr lang="es-ES" sz="2400" i="1" dirty="0"/>
              <a:t>Porque David no subió a los cielos; pero él mismo dice: Dijo el Señor a mi Señor: Siéntate a mi diestra, </a:t>
            </a:r>
            <a:br>
              <a:rPr lang="es-ES" sz="2400" i="1" dirty="0"/>
            </a:br>
            <a:r>
              <a:rPr lang="es-ES" sz="2400" i="1" dirty="0" smtClean="0"/>
              <a:t>	35 hasta </a:t>
            </a:r>
            <a:r>
              <a:rPr lang="es-ES" sz="2400" i="1" dirty="0"/>
              <a:t>que ponga a tus enemigos por estrado de tus pies. </a:t>
            </a:r>
            <a:br>
              <a:rPr lang="es-ES" sz="2400" i="1" dirty="0"/>
            </a:br>
            <a:r>
              <a:rPr lang="en-US" sz="2400" dirty="0">
                <a:solidFill>
                  <a:srgbClr val="FFFF00"/>
                </a:solidFill>
              </a:rPr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5. </a:t>
            </a:r>
            <a:r>
              <a:rPr lang="en-US" sz="2400" dirty="0" err="1" smtClean="0">
                <a:solidFill>
                  <a:srgbClr val="FFFF00"/>
                </a:solidFill>
              </a:rPr>
              <a:t>Ellos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oyeron</a:t>
            </a:r>
            <a:r>
              <a:rPr lang="en-US" sz="2400" dirty="0" smtClean="0">
                <a:solidFill>
                  <a:srgbClr val="FFFF00"/>
                </a:solidFill>
              </a:rPr>
              <a:t> la conclusion del </a:t>
            </a:r>
            <a:r>
              <a:rPr lang="en-US" sz="2400" dirty="0" err="1" smtClean="0">
                <a:solidFill>
                  <a:srgbClr val="FFFF00"/>
                </a:solidFill>
              </a:rPr>
              <a:t>apóstol</a:t>
            </a:r>
            <a:r>
              <a:rPr lang="en-US" sz="2400" dirty="0" smtClean="0">
                <a:solidFill>
                  <a:srgbClr val="FFFF00"/>
                </a:solidFill>
              </a:rPr>
              <a:t>: </a:t>
            </a:r>
            <a:r>
              <a:rPr lang="en-US" sz="2400" dirty="0" smtClean="0"/>
              <a:t>que </a:t>
            </a:r>
            <a:r>
              <a:rPr lang="en-US" sz="2400" dirty="0" err="1" smtClean="0"/>
              <a:t>Jesús</a:t>
            </a:r>
            <a:r>
              <a:rPr lang="en-US" sz="2400" dirty="0" smtClean="0"/>
              <a:t> </a:t>
            </a:r>
            <a:r>
              <a:rPr lang="en-US" sz="2400" dirty="0" err="1" smtClean="0"/>
              <a:t>es</a:t>
            </a:r>
            <a:r>
              <a:rPr lang="en-US" sz="2400" dirty="0" smtClean="0"/>
              <a:t> ambos </a:t>
            </a:r>
            <a:r>
              <a:rPr lang="en-US" sz="2400" dirty="0" err="1" smtClean="0"/>
              <a:t>Señor</a:t>
            </a:r>
            <a:r>
              <a:rPr lang="en-US" sz="2400" dirty="0" smtClean="0"/>
              <a:t> y Cristo, y que </a:t>
            </a:r>
            <a:r>
              <a:rPr lang="en-US" sz="2400" dirty="0" err="1" smtClean="0"/>
              <a:t>ellos</a:t>
            </a:r>
            <a:r>
              <a:rPr lang="en-US" sz="2400" dirty="0" smtClean="0"/>
              <a:t> le </a:t>
            </a:r>
            <a:r>
              <a:rPr lang="en-US" sz="2400" dirty="0" err="1" smtClean="0"/>
              <a:t>habían</a:t>
            </a:r>
            <a:r>
              <a:rPr lang="en-US" sz="2400" dirty="0" smtClean="0"/>
              <a:t> </a:t>
            </a:r>
            <a:r>
              <a:rPr lang="en-US" sz="2400" dirty="0" err="1" smtClean="0"/>
              <a:t>crucificado</a:t>
            </a:r>
            <a:r>
              <a:rPr lang="en-US" sz="2400" dirty="0" smtClean="0"/>
              <a:t>, </a:t>
            </a:r>
            <a:r>
              <a:rPr lang="en-US" sz="2400" dirty="0" smtClean="0">
                <a:solidFill>
                  <a:srgbClr val="99FFCC"/>
                </a:solidFill>
              </a:rPr>
              <a:t>Hech. 2:36</a:t>
            </a:r>
            <a:r>
              <a:rPr lang="en-US" sz="2400" dirty="0" smtClean="0"/>
              <a:t>, ….</a:t>
            </a:r>
          </a:p>
          <a:p>
            <a:r>
              <a:rPr lang="en-US" sz="2400" dirty="0" smtClean="0"/>
              <a:t>	</a:t>
            </a:r>
            <a:r>
              <a:rPr lang="es-ES" sz="2400" i="1" dirty="0"/>
              <a:t>Sepa pues ciertísimamente toda la Casa de Israel, que a este Jesús que vosotros colgasteis en un madero, Dios ha hecho Señor y Cristo.</a:t>
            </a:r>
            <a:endParaRPr lang="en-US" sz="2400" i="1" dirty="0" smtClean="0"/>
          </a:p>
          <a:p>
            <a:r>
              <a:rPr lang="en-US" sz="2400" dirty="0"/>
              <a:t>	</a:t>
            </a:r>
            <a:r>
              <a:rPr lang="en-US" sz="2400" dirty="0" err="1" smtClean="0"/>
              <a:t>Muchos</a:t>
            </a:r>
            <a:r>
              <a:rPr lang="en-US" sz="2400" dirty="0" smtClean="0"/>
              <a:t> de </a:t>
            </a:r>
            <a:r>
              <a:rPr lang="en-US" sz="2400" dirty="0" err="1" smtClean="0"/>
              <a:t>ellos</a:t>
            </a:r>
            <a:r>
              <a:rPr lang="en-US" sz="2400" dirty="0" smtClean="0"/>
              <a:t> </a:t>
            </a:r>
            <a:r>
              <a:rPr lang="en-US" sz="2400" dirty="0" err="1" smtClean="0"/>
              <a:t>entendieron</a:t>
            </a:r>
            <a:r>
              <a:rPr lang="en-US" sz="2400" dirty="0" smtClean="0"/>
              <a:t> que Pedro </a:t>
            </a:r>
            <a:r>
              <a:rPr lang="en-US" sz="2400" dirty="0" err="1" smtClean="0"/>
              <a:t>hablaba</a:t>
            </a:r>
            <a:r>
              <a:rPr lang="en-US" sz="2400" dirty="0" smtClean="0"/>
              <a:t> la </a:t>
            </a:r>
            <a:r>
              <a:rPr lang="en-US" sz="2400" dirty="0" err="1" smtClean="0"/>
              <a:t>ver</a:t>
            </a:r>
            <a:r>
              <a:rPr lang="en-US" sz="2400" dirty="0" smtClean="0"/>
              <a:t>-dad y que </a:t>
            </a:r>
            <a:r>
              <a:rPr lang="en-US" sz="2400" dirty="0" err="1" smtClean="0"/>
              <a:t>estaban</a:t>
            </a:r>
            <a:r>
              <a:rPr lang="en-US" sz="2400" dirty="0" smtClean="0"/>
              <a:t> </a:t>
            </a:r>
            <a:r>
              <a:rPr lang="en-US" sz="2400" dirty="0" err="1" smtClean="0"/>
              <a:t>culpables</a:t>
            </a:r>
            <a:r>
              <a:rPr lang="en-US" sz="2400" dirty="0" smtClean="0"/>
              <a:t> de </a:t>
            </a:r>
            <a:r>
              <a:rPr lang="en-US" sz="2400" dirty="0" err="1" smtClean="0"/>
              <a:t>pecado</a:t>
            </a:r>
            <a:r>
              <a:rPr lang="en-US" sz="2400" dirty="0" smtClean="0"/>
              <a:t>. </a:t>
            </a:r>
            <a:r>
              <a:rPr lang="en-US" sz="2400" dirty="0" err="1" smtClean="0"/>
              <a:t>Esto</a:t>
            </a:r>
            <a:r>
              <a:rPr lang="en-US" sz="2400" dirty="0" smtClean="0"/>
              <a:t> lo </a:t>
            </a:r>
            <a:r>
              <a:rPr lang="en-US" sz="2400" dirty="0" err="1" smtClean="0"/>
              <a:t>sabe-mos</a:t>
            </a:r>
            <a:r>
              <a:rPr lang="en-US" sz="2400" dirty="0" smtClean="0"/>
              <a:t> </a:t>
            </a:r>
            <a:r>
              <a:rPr lang="en-US" sz="2400" dirty="0" err="1" smtClean="0"/>
              <a:t>porque</a:t>
            </a:r>
            <a:r>
              <a:rPr lang="en-US" sz="2400" dirty="0" smtClean="0"/>
              <a:t> </a:t>
            </a:r>
            <a:r>
              <a:rPr lang="en-US" sz="2400" i="1" dirty="0" smtClean="0"/>
              <a:t>se </a:t>
            </a:r>
            <a:r>
              <a:rPr lang="en-US" sz="2400" i="1" dirty="0" err="1" smtClean="0"/>
              <a:t>compungieron</a:t>
            </a:r>
            <a:r>
              <a:rPr lang="en-US" sz="2400" i="1" dirty="0" smtClean="0"/>
              <a:t> de </a:t>
            </a:r>
            <a:r>
              <a:rPr lang="en-US" sz="2400" i="1" dirty="0" err="1" smtClean="0"/>
              <a:t>corazón</a:t>
            </a:r>
            <a:r>
              <a:rPr lang="en-US" sz="2400" i="1" dirty="0" smtClean="0"/>
              <a:t> (</a:t>
            </a:r>
            <a:r>
              <a:rPr lang="en-US" sz="2400" i="1" dirty="0" smtClean="0">
                <a:solidFill>
                  <a:srgbClr val="99FFCC"/>
                </a:solidFill>
              </a:rPr>
              <a:t>2:37</a:t>
            </a:r>
            <a:r>
              <a:rPr lang="en-US" sz="2400" i="1" dirty="0" smtClean="0"/>
              <a:t>).</a:t>
            </a:r>
            <a:endParaRPr lang="en-US" sz="2400" dirty="0" smtClean="0"/>
          </a:p>
          <a:p>
            <a:pPr lvl="0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319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8635</TotalTime>
  <Words>87</Words>
  <Application>Microsoft Office PowerPoint</Application>
  <PresentationFormat>On-screen Show (4:3)</PresentationFormat>
  <Paragraphs>100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Arial</vt:lpstr>
      <vt:lpstr>Default Design</vt:lpstr>
      <vt:lpstr>PowerPoint Presentation</vt:lpstr>
      <vt:lpstr>TRES MIL PERSONAS</vt:lpstr>
      <vt:lpstr>otros apóstoles pero que no obedecieron al evangelio.</vt:lpstr>
      <vt:lpstr>Dios; de la abundancia voluntaria de tu mano será lo que dieres, según el SEÑOR tu Dios te hubiere bendecido. …</vt:lpstr>
      <vt:lpstr> 2. Escucharon en lugar de sacar conclusiones precipita-das. </vt:lpstr>
      <vt:lpstr>profecías respecto a Cristo y a los eventos de ese día (2:16-21, 25-28, 34,35). Vamos leyendo:</vt:lpstr>
      <vt:lpstr>4. Vieron que Jesus cumplió las prophecias, 2:22-35</vt:lpstr>
      <vt:lpstr> 28 Me hiciste notorios los caminos de la vida; me llenarás de gozo con tu presencia.</vt:lpstr>
      <vt:lpstr> 33 Así que, exaltado por la diestra de Dios, y habiendo recibido del Padre la promesa del Espíritu Santo, ha derramado esto que ahora vosotros veis y oís. …</vt:lpstr>
      <vt:lpstr> 6. No estuvieron contentos en sus pecados, sino quisi-eron saber cómo remediar su condición. Por eso pregun-taron: ….</vt:lpstr>
      <vt:lpstr> A estos creyentes en Jesús se les mandó arrepentirse y bautizarse cada uno de ellos en el nombre de Jesucristo, para perdón de los pecados (2:38).</vt:lpstr>
      <vt:lpstr> Por esta razón Pablo, cuando predicó en Atenas, comenzó contando a la gente acerca del “Dios no conocido” (Hech. 17:23). Todavía no conocía a Jehová Dios ni creía en Él.</vt:lpstr>
      <vt:lpstr> 2. Tiene que escuchar en lugar de sacar conclusiones precipitadas o menospreciar la doctrina apostólica. </vt:lpstr>
      <vt:lpstr> 3. Tiene que considerar las Escrituras. El evangelio es po-der de Dios para salvación (Rom. 1:16). Pablo dijo a los her-manos en Corinto que agradó a Dios salvar a los creyentes por la locura de la predicación (1 Cor.1:21).</vt:lpstr>
      <vt:lpstr> El evangelio son las buenas nuevas de perdón de pecados por medio de Cristo, Hech. 13:38,39, Os sea, pues, notorio, varones hermanos, que por Éste os es predicado el perdón de pecados,  39  y por Él, todos los que creen, son justifica-dos de todas las cosas que no pudieron ser justificados por la ley de Moisés.</vt:lpstr>
      <vt:lpstr> El que no reconoce que es pecador, no responderá al evengelio. </vt:lpstr>
      <vt:lpstr> Porque la paga del pecado es muerte, mas la dádiva de Dios es vida eterna en Cristo Jesús Señor nuestro.</vt:lpstr>
      <vt:lpstr> La única manera de que uno puede estar contento en sus pecados es que no aprecie la severidad del castigo que espera a los que mueran en sus pecados. </vt:lpstr>
      <vt:lpstr> En lugar de hacer lo que mandó Pedro que se hiciera el día de Pentecostés, arrepentirse y bautizarse   (Hech. 2:38), se prefiere hacer, creer o decir lo que la persona piensa que es correcto, o lo que sus padres y los llama-dos pastores le hayan dicho.</vt:lpstr>
      <vt:lpstr>  No obstante, si la persona no está dispuesta a hacer lo que el Señor require de ella, entonces no responderá al evangelio.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H. Reeves</dc:creator>
  <cp:lastModifiedBy>Bill Reeves</cp:lastModifiedBy>
  <cp:revision>220</cp:revision>
  <cp:lastPrinted>2016-03-22T16:39:32Z</cp:lastPrinted>
  <dcterms:created xsi:type="dcterms:W3CDTF">2004-05-06T20:34:03Z</dcterms:created>
  <dcterms:modified xsi:type="dcterms:W3CDTF">2016-11-13T03:29:30Z</dcterms:modified>
</cp:coreProperties>
</file>